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61" r:id="rId1"/>
    <p:sldMasterId id="2147483673" r:id="rId2"/>
  </p:sldMasterIdLst>
  <p:notesMasterIdLst>
    <p:notesMasterId r:id="rId33"/>
  </p:notesMasterIdLst>
  <p:sldIdLst>
    <p:sldId id="31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</p:sldIdLst>
  <p:sldSz cx="9144000" cy="6858000" type="screen4x3"/>
  <p:notesSz cx="6858000" cy="9144000"/>
  <p:defaultTextStyle>
    <a:lvl1pPr marL="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2000" b="0" i="0" baseline="0">
        <a:solidFill>
          <a:schemeClr val="accent2"/>
        </a:solidFill>
        <a:latin typeface="Arial" charset="0"/>
        <a:ea typeface="Arial Unicode MS" pitchFamily="34" charset="-120"/>
        <a:sym typeface="Arial" charset="0"/>
      </a:defRPr>
    </a:lvl1pPr>
    <a:lvl2pPr marL="4572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2000" b="0" i="0" baseline="0">
        <a:solidFill>
          <a:schemeClr val="accent2"/>
        </a:solidFill>
        <a:latin typeface="Arial" charset="0"/>
        <a:ea typeface="Arial Unicode MS" pitchFamily="34" charset="-120"/>
        <a:sym typeface="Arial" charset="0"/>
      </a:defRPr>
    </a:lvl2pPr>
    <a:lvl3pPr marL="9144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2000" b="0" i="0" baseline="0">
        <a:solidFill>
          <a:schemeClr val="accent2"/>
        </a:solidFill>
        <a:latin typeface="Arial" charset="0"/>
        <a:ea typeface="Arial Unicode MS" pitchFamily="34" charset="-120"/>
        <a:sym typeface="Arial" charset="0"/>
      </a:defRPr>
    </a:lvl3pPr>
    <a:lvl4pPr marL="13716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2000" b="0" i="0" baseline="0">
        <a:solidFill>
          <a:schemeClr val="accent2"/>
        </a:solidFill>
        <a:latin typeface="Arial" charset="0"/>
        <a:ea typeface="Arial Unicode MS" pitchFamily="34" charset="-120"/>
        <a:sym typeface="Arial" charset="0"/>
      </a:defRPr>
    </a:lvl4pPr>
    <a:lvl5pPr marL="18288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2000" b="0" i="0" baseline="0">
        <a:solidFill>
          <a:schemeClr val="accent2"/>
        </a:solidFill>
        <a:latin typeface="Arial" charset="0"/>
        <a:ea typeface="Arial Unicode MS" pitchFamily="34" charset="-120"/>
        <a:sym typeface="Arial" charset="0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93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93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93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93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9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34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35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3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37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19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20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07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08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858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0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0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0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05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9306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9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298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9299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9300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9301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89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290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9291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3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4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94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295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TW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9296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10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9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29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29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30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3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32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9333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2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25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9326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9327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9328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3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16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17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49318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21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49322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TW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9323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11" name="Title Placeholder 1049310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49312" name="Text Placeholder 10493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49313" name="Date Placeholder 104931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  <p:sp>
        <p:nvSpPr>
          <p:cNvPr id="1049314" name="Footer Placeholder 1049313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9315" name="Slide Number Placeholder 104931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Times New Roman" pitchFamily="18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  <a:latin typeface="Arial Unicode MS" pitchFamily="34" charset="-120"/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  <a:latin typeface="Arial Unicode MS" pitchFamily="34" charset="-12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accent2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accent2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accent2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04857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48577" name="Text Placeholder 104857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2916237" y="6237287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zh-TW" sz="1400">
              <a:solidFill>
                <a:schemeClr val="dk1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zh-TW" sz="1400">
                <a:solidFill>
                  <a:schemeClr val="dk1"/>
                </a:solidFill>
              </a:rPr>
              <a:pPr lvl="0" algn="r" eaLnBrk="1" latinLnBrk="1" hangingPunct="1"/>
              <a:t>‹#›</a:t>
            </a:fld>
            <a:endParaRPr lang="en-US" altLang="zh-TW" sz="14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800">
          <a:solidFill>
            <a:srgbClr val="CC3300"/>
          </a:solidFill>
          <a:latin typeface="Arial" charset="0"/>
          <a:ea typeface="Arial Unicode MS" pitchFamily="34" charset="-120"/>
          <a:cs typeface="Arial Unicode MS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accent2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accent2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accent2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9.wmf"/><Relationship Id="rId1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17" Type="http://schemas.openxmlformats.org/officeDocument/2006/relationships/image" Target="../media/image33.wmf"/><Relationship Id="rId2" Type="http://schemas.openxmlformats.org/officeDocument/2006/relationships/image" Target="../media/image18.wmf"/><Relationship Id="rId16" Type="http://schemas.openxmlformats.org/officeDocument/2006/relationships/image" Target="../media/image32.wmf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5" Type="http://schemas.openxmlformats.org/officeDocument/2006/relationships/image" Target="../media/image31.wmf"/><Relationship Id="rId10" Type="http://schemas.openxmlformats.org/officeDocument/2006/relationships/image" Target="../media/image26.wmf"/><Relationship Id="rId19" Type="http://schemas.openxmlformats.org/officeDocument/2006/relationships/image" Target="../media/image35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Relationship Id="rId14" Type="http://schemas.openxmlformats.org/officeDocument/2006/relationships/image" Target="../media/image3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image" Target="../media/image65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12" Type="http://schemas.openxmlformats.org/officeDocument/2006/relationships/image" Target="../media/image64.wmf"/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8.wmf"/><Relationship Id="rId11" Type="http://schemas.openxmlformats.org/officeDocument/2006/relationships/image" Target="../media/image63.wmf"/><Relationship Id="rId5" Type="http://schemas.openxmlformats.org/officeDocument/2006/relationships/image" Target="../media/image57.wmf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7" Type="http://schemas.openxmlformats.org/officeDocument/2006/relationships/image" Target="../media/image71.png"/><Relationship Id="rId2" Type="http://schemas.openxmlformats.org/officeDocument/2006/relationships/image" Target="../media/image66.w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48" name="Content Placeholder 104934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GB" sz="4400"/>
              <a:t>       </a:t>
            </a:r>
            <a:endParaRPr lang="en-GB" sz="4400"/>
          </a:p>
          <a:p>
            <a:pPr marL="0" indent="0">
              <a:buNone/>
            </a:pPr>
            <a:r>
              <a:rPr lang="en-US" altLang="en-GB" sz="4400"/>
              <a:t>     GROUP THEORY-BASICS</a:t>
            </a:r>
            <a:endParaRPr lang="en-GB" sz="4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52" name="TextBox 1048951"/>
          <p:cNvSpPr txBox="1"/>
          <p:nvPr/>
        </p:nvSpPr>
        <p:spPr>
          <a:xfrm>
            <a:off x="395287" y="4508500"/>
            <a:ext cx="7848600" cy="53924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Symmetric</a:t>
            </a:r>
            <a:r>
              <a:rPr lang="en-US" altLang="zh-TW"/>
              <a:t> (Permutation)</a:t>
            </a:r>
            <a:r>
              <a:rPr lang="en-US" altLang="zh-TW">
                <a:solidFill>
                  <a:srgbClr val="CC3300"/>
                </a:solidFill>
              </a:rPr>
              <a:t> group</a:t>
            </a:r>
            <a:r>
              <a:rPr lang="en-US" altLang="zh-TW"/>
              <a:t> </a:t>
            </a:r>
            <a:r>
              <a:rPr lang="en-US" altLang="zh-TW">
                <a:solidFill>
                  <a:schemeClr val="hlink"/>
                </a:solidFill>
              </a:rPr>
              <a:t>S</a:t>
            </a:r>
            <a:r>
              <a:rPr lang="en-US" altLang="zh-TW" baseline="-25000">
                <a:solidFill>
                  <a:schemeClr val="hlink"/>
                </a:solidFill>
              </a:rPr>
              <a:t>n</a:t>
            </a:r>
            <a:r>
              <a:rPr lang="en-US" altLang="zh-TW">
                <a:solidFill>
                  <a:schemeClr val="hlink"/>
                </a:solidFill>
              </a:rPr>
              <a:t> </a:t>
            </a:r>
            <a:r>
              <a:rPr lang="en-US" altLang="zh-TW">
                <a:sym typeface="Symbol" pitchFamily="18" charset="2"/>
              </a:rPr>
              <a:t> { n! permutations of n objects }</a:t>
            </a:r>
          </a:p>
        </p:txBody>
      </p:sp>
      <p:pic>
        <p:nvPicPr>
          <p:cNvPr id="2097164" name="Picture 209716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7487" y="188912"/>
            <a:ext cx="33004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5" name="Picture 2097164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492500" y="188912"/>
            <a:ext cx="3994150" cy="839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6" name="Picture 2097165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924800" y="333375"/>
            <a:ext cx="1219200" cy="461962"/>
          </a:xfrm>
          <a:prstGeom prst="rect">
            <a:avLst/>
          </a:prstGeom>
          <a:noFill/>
          <a:ln>
            <a:noFill/>
          </a:ln>
        </p:spPr>
      </p:pic>
      <p:sp>
        <p:nvSpPr>
          <p:cNvPr id="1048953" name="TextBox 1048952"/>
          <p:cNvSpPr txBox="1"/>
          <p:nvPr/>
        </p:nvSpPr>
        <p:spPr>
          <a:xfrm>
            <a:off x="250825" y="2492375"/>
            <a:ext cx="1152525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Inverse</a:t>
            </a:r>
            <a:r>
              <a:rPr lang="en-US" altLang="zh-TW"/>
              <a:t>:</a:t>
            </a:r>
          </a:p>
        </p:txBody>
      </p:sp>
      <p:pic>
        <p:nvPicPr>
          <p:cNvPr id="2097167" name="Picture 2097166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763712" y="2276475"/>
            <a:ext cx="4603750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8" name="Picture 2097167"/>
          <p:cNvPicPr>
            <a:picLocks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2195512" y="3357562"/>
            <a:ext cx="2670175" cy="798512"/>
          </a:xfrm>
          <a:prstGeom prst="rect">
            <a:avLst/>
          </a:prstGeom>
          <a:noFill/>
          <a:ln>
            <a:noFill/>
          </a:ln>
        </p:spPr>
      </p:pic>
      <p:sp>
        <p:nvSpPr>
          <p:cNvPr id="1048954" name="Rectangle 1048953"/>
          <p:cNvSpPr/>
          <p:nvPr/>
        </p:nvSpPr>
        <p:spPr>
          <a:xfrm>
            <a:off x="6948487" y="3573462"/>
            <a:ext cx="1033779" cy="4233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r>
              <a:rPr lang="en-US" altLang="zh-TW">
                <a:sym typeface="Symbol" pitchFamily="18" charset="2"/>
              </a:rPr>
              <a:t>i  </a:t>
            </a:r>
            <a:r>
              <a:rPr lang="en-US" altLang="zh-TW"/>
              <a:t>p</a:t>
            </a:r>
            <a:r>
              <a:rPr lang="en-US" altLang="zh-TW" baseline="-25000"/>
              <a:t>i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</a:t>
            </a:r>
          </a:p>
        </p:txBody>
      </p:sp>
      <p:sp>
        <p:nvSpPr>
          <p:cNvPr id="1048955" name="TextBox 1048954"/>
          <p:cNvSpPr txBox="1"/>
          <p:nvPr/>
        </p:nvSpPr>
        <p:spPr>
          <a:xfrm>
            <a:off x="179387" y="1557337"/>
            <a:ext cx="1258887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Identity</a:t>
            </a:r>
            <a:r>
              <a:rPr lang="en-US" altLang="zh-TW"/>
              <a:t>:</a:t>
            </a:r>
          </a:p>
        </p:txBody>
      </p:sp>
      <p:pic>
        <p:nvPicPr>
          <p:cNvPr id="2097169" name="Picture 2097168"/>
          <p:cNvPicPr>
            <a:picLocks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1976437" y="1362075"/>
            <a:ext cx="2311400" cy="75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956" name="TextBox 1048955"/>
          <p:cNvSpPr txBox="1"/>
          <p:nvPr/>
        </p:nvSpPr>
        <p:spPr>
          <a:xfrm>
            <a:off x="468312" y="5300662"/>
            <a:ext cx="3311525" cy="53924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n-Cycle </a:t>
            </a:r>
            <a:r>
              <a:rPr lang="en-US" altLang="zh-TW">
                <a:sym typeface="Symbol" pitchFamily="18" charset="2"/>
              </a:rPr>
              <a:t>=</a:t>
            </a:r>
            <a:r>
              <a:rPr lang="en-US" altLang="zh-TW"/>
              <a:t> ( p</a:t>
            </a:r>
            <a:r>
              <a:rPr lang="en-US" altLang="zh-TW" baseline="-25000"/>
              <a:t>1</a:t>
            </a:r>
            <a:r>
              <a:rPr lang="en-US" altLang="zh-TW"/>
              <a:t>, p</a:t>
            </a:r>
            <a:r>
              <a:rPr lang="en-US" altLang="zh-TW" baseline="-25000"/>
              <a:t>2</a:t>
            </a:r>
            <a:r>
              <a:rPr lang="en-US" altLang="zh-TW"/>
              <a:t>, p</a:t>
            </a:r>
            <a:r>
              <a:rPr lang="en-US" altLang="zh-TW" baseline="-25000"/>
              <a:t>3</a:t>
            </a:r>
            <a:r>
              <a:rPr lang="en-US" altLang="zh-TW"/>
              <a:t>,…, p</a:t>
            </a:r>
            <a:r>
              <a:rPr lang="en-US" altLang="zh-TW" baseline="-25000"/>
              <a:t>n </a:t>
            </a:r>
            <a:r>
              <a:rPr lang="en-US" altLang="zh-TW"/>
              <a:t>)  </a:t>
            </a:r>
          </a:p>
        </p:txBody>
      </p:sp>
      <p:pic>
        <p:nvPicPr>
          <p:cNvPr id="2097170" name="Picture 2097169"/>
          <p:cNvPicPr>
            <a:picLocks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3779837" y="5157787"/>
            <a:ext cx="2713037" cy="798512"/>
          </a:xfrm>
          <a:prstGeom prst="rect">
            <a:avLst/>
          </a:prstGeom>
          <a:noFill/>
          <a:ln>
            <a:noFill/>
          </a:ln>
        </p:spPr>
      </p:pic>
      <p:sp>
        <p:nvSpPr>
          <p:cNvPr id="1048957" name="TextBox 1048956"/>
          <p:cNvSpPr txBox="1"/>
          <p:nvPr/>
        </p:nvSpPr>
        <p:spPr>
          <a:xfrm>
            <a:off x="468312" y="6021387"/>
            <a:ext cx="6696075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Every permutation can be written as a product of cycles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9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9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9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8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09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09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4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048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04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09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048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952" grpId="0"/>
      <p:bldP spid="1048953" grpId="0"/>
      <p:bldP spid="1048954" grpId="0"/>
      <p:bldP spid="1048955" grpId="0"/>
      <p:bldP spid="1048956" grpId="0"/>
      <p:bldP spid="10489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1" name="Picture 2097170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55650" y="908050"/>
            <a:ext cx="1576387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2" name="Picture 2097171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48262" y="836612"/>
            <a:ext cx="1533525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3" name="Picture 2097172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339975" y="1052512"/>
            <a:ext cx="1050925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4" name="Picture 2097173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804025" y="981075"/>
            <a:ext cx="1050925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5" name="Picture 2097174"/>
          <p:cNvPicPr>
            <a:picLocks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369887" y="2133600"/>
            <a:ext cx="2795587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6" name="Picture 2097175"/>
          <p:cNvPicPr>
            <a:picLocks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3419475" y="2133600"/>
            <a:ext cx="2459037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7" name="Picture 2097176"/>
          <p:cNvPicPr>
            <a:picLocks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5915025" y="2133600"/>
            <a:ext cx="1365250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8" name="Picture 2097177"/>
          <p:cNvPicPr>
            <a:picLocks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385762" y="3284537"/>
            <a:ext cx="2816225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9" name="Picture 2097178"/>
          <p:cNvPicPr>
            <a:picLocks/>
          </p:cNvPicPr>
          <p:nvPr/>
        </p:nvPicPr>
        <p:blipFill>
          <a:blip r:embed="rId10"/>
          <a:srcRect/>
          <a:stretch>
            <a:fillRect/>
          </a:stretch>
        </p:blipFill>
        <p:spPr>
          <a:xfrm>
            <a:off x="3419475" y="3284537"/>
            <a:ext cx="2459037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0" name="Picture 2097179"/>
          <p:cNvPicPr>
            <a:picLocks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5940425" y="3284537"/>
            <a:ext cx="1365250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1" name="Picture 2097180"/>
          <p:cNvPicPr>
            <a:picLocks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7531100" y="2349500"/>
            <a:ext cx="841375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2" name="Picture 2097181"/>
          <p:cNvPicPr>
            <a:picLocks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7596187" y="3355975"/>
            <a:ext cx="81915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3" name="Picture 2097182"/>
          <p:cNvPicPr>
            <a:picLocks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804862" y="4508500"/>
            <a:ext cx="1765300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4" name="Picture 2097183"/>
          <p:cNvPicPr>
            <a:picLocks/>
          </p:cNvPicPr>
          <p:nvPr/>
        </p:nvPicPr>
        <p:blipFill>
          <a:blip r:embed="rId15"/>
          <a:srcRect/>
          <a:stretch>
            <a:fillRect/>
          </a:stretch>
        </p:blipFill>
        <p:spPr>
          <a:xfrm>
            <a:off x="2627312" y="4508500"/>
            <a:ext cx="1366837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5" name="Picture 2097184"/>
          <p:cNvPicPr>
            <a:picLocks/>
          </p:cNvPicPr>
          <p:nvPr/>
        </p:nvPicPr>
        <p:blipFill>
          <a:blip r:embed="rId16"/>
          <a:srcRect/>
          <a:stretch>
            <a:fillRect/>
          </a:stretch>
        </p:blipFill>
        <p:spPr>
          <a:xfrm>
            <a:off x="4067175" y="4725987"/>
            <a:ext cx="441325" cy="271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6" name="Picture 2097185"/>
          <p:cNvPicPr>
            <a:picLocks/>
          </p:cNvPicPr>
          <p:nvPr/>
        </p:nvPicPr>
        <p:blipFill>
          <a:blip r:embed="rId17"/>
          <a:srcRect/>
          <a:stretch>
            <a:fillRect/>
          </a:stretch>
        </p:blipFill>
        <p:spPr>
          <a:xfrm>
            <a:off x="6084887" y="4652962"/>
            <a:ext cx="777875" cy="376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7" name="Picture 2097186"/>
          <p:cNvPicPr>
            <a:picLocks/>
          </p:cNvPicPr>
          <p:nvPr/>
        </p:nvPicPr>
        <p:blipFill>
          <a:blip r:embed="rId18"/>
          <a:srcRect/>
          <a:stretch>
            <a:fillRect/>
          </a:stretch>
        </p:blipFill>
        <p:spPr>
          <a:xfrm>
            <a:off x="969962" y="5518150"/>
            <a:ext cx="2079625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8" name="Picture 2097187"/>
          <p:cNvPicPr>
            <a:picLocks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3130550" y="5518150"/>
            <a:ext cx="1365250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89" name="Picture 2097188"/>
          <p:cNvPicPr>
            <a:picLocks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4643437" y="5734050"/>
            <a:ext cx="81915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90" name="Picture 2097189"/>
          <p:cNvPicPr>
            <a:picLocks/>
          </p:cNvPicPr>
          <p:nvPr/>
        </p:nvPicPr>
        <p:blipFill>
          <a:blip r:embed="rId19"/>
          <a:srcRect/>
          <a:stretch>
            <a:fillRect/>
          </a:stretch>
        </p:blipFill>
        <p:spPr>
          <a:xfrm>
            <a:off x="5505450" y="5807075"/>
            <a:ext cx="587375" cy="271462"/>
          </a:xfrm>
          <a:prstGeom prst="rect">
            <a:avLst/>
          </a:prstGeom>
          <a:noFill/>
          <a:ln>
            <a:noFill/>
          </a:ln>
        </p:spPr>
      </p:pic>
      <p:sp>
        <p:nvSpPr>
          <p:cNvPr id="1048958" name="Title 1048957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9053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800" b="0" i="0" baseline="0">
                <a:solidFill>
                  <a:srgbClr val="CC3300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zh-TW" sz="2400"/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9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9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9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9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9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9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9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9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9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9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09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9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9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09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09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09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09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09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09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09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59" name="TextBox 1048958"/>
          <p:cNvSpPr txBox="1"/>
          <p:nvPr/>
        </p:nvSpPr>
        <p:spPr>
          <a:xfrm>
            <a:off x="250825" y="333375"/>
            <a:ext cx="8569325" cy="126814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Definition</a:t>
            </a:r>
            <a:r>
              <a:rPr lang="en-US" altLang="zh-TW"/>
              <a:t> 5: </a:t>
            </a:r>
            <a:r>
              <a:rPr lang="en-US" altLang="zh-TW">
                <a:solidFill>
                  <a:schemeClr val="hlink"/>
                </a:solidFill>
              </a:rPr>
              <a:t>Isomorphism</a:t>
            </a:r>
          </a:p>
          <a:p>
            <a:pPr lvl="0" eaLnBrk="1" latinLnBrk="1" hangingPunct="1"/>
            <a:r>
              <a:rPr lang="en-US" altLang="zh-TW"/>
              <a:t>2  groups  G  &amp;  G '  are isomorphic  ( G</a:t>
            </a:r>
            <a:r>
              <a:rPr lang="en-US" altLang="zh-TW">
                <a:sym typeface="Symbol" pitchFamily="18" charset="2"/>
              </a:rPr>
              <a:t> </a:t>
            </a:r>
            <a:r>
              <a:rPr lang="en-US" altLang="zh-TW"/>
              <a:t>G ' ) , if  </a:t>
            </a:r>
            <a:r>
              <a:rPr lang="en-US" altLang="zh-TW">
                <a:sym typeface="Euclid Symbol" pitchFamily="18" charset="2"/>
              </a:rPr>
              <a:t>  </a:t>
            </a:r>
            <a:r>
              <a:rPr lang="en-US" altLang="zh-TW"/>
              <a:t>a  1-1 onto mapping </a:t>
            </a:r>
          </a:p>
          <a:p>
            <a:pPr lvl="0" eaLnBrk="1" latinLnBrk="1" hangingPunct="1"/>
            <a:r>
              <a:rPr lang="en-US" altLang="zh-TW"/>
              <a:t>	</a:t>
            </a:r>
            <a:r>
              <a:rPr lang="en-US" altLang="zh-TW">
                <a:ea typeface="Arial" charset="0"/>
                <a:sym typeface="Symbol" pitchFamily="18" charset="2"/>
              </a:rPr>
              <a:t> </a:t>
            </a:r>
            <a:r>
              <a:rPr lang="en-US" altLang="zh-TW"/>
              <a:t>:    G → G '	g</a:t>
            </a:r>
            <a:r>
              <a:rPr lang="en-US" altLang="zh-TW" baseline="-25000"/>
              <a:t>i </a:t>
            </a:r>
            <a:r>
              <a:rPr lang="en-US" altLang="zh-TW">
                <a:sym typeface="Symbol" pitchFamily="18" charset="2"/>
              </a:rPr>
              <a:t></a:t>
            </a:r>
            <a:r>
              <a:rPr lang="en-US" altLang="zh-TW">
                <a:latin typeface="Euclid" pitchFamily="18" charset="0"/>
                <a:sym typeface="Symbol" pitchFamily="18" charset="2"/>
              </a:rPr>
              <a:t> </a:t>
            </a:r>
            <a:r>
              <a:rPr lang="en-US" altLang="zh-TW">
                <a:latin typeface="Euclid" pitchFamily="18" charset="0"/>
                <a:sym typeface="Euclid Symbol" pitchFamily="18" charset="2"/>
              </a:rPr>
              <a:t></a:t>
            </a:r>
            <a:r>
              <a:rPr lang="en-US" altLang="zh-TW">
                <a:latin typeface="Euclid" pitchFamily="18" charset="0"/>
                <a:sym typeface="Euclid Extra" pitchFamily="18" charset="2"/>
              </a:rPr>
              <a:t>  </a:t>
            </a:r>
            <a:r>
              <a:rPr lang="en-US" altLang="zh-TW">
                <a:sym typeface="Euclid Extra" pitchFamily="18" charset="2"/>
              </a:rPr>
              <a:t>g</a:t>
            </a:r>
            <a:r>
              <a:rPr lang="en-US" altLang="zh-TW" baseline="-25000">
                <a:sym typeface="Euclid Extra" pitchFamily="18" charset="2"/>
              </a:rPr>
              <a:t>i</a:t>
            </a:r>
            <a:r>
              <a:rPr lang="en-US" altLang="zh-TW">
                <a:sym typeface="Euclid Extra" pitchFamily="18" charset="2"/>
              </a:rPr>
              <a:t>'	</a:t>
            </a:r>
            <a:r>
              <a:rPr lang="en-US" altLang="zh-TW">
                <a:sym typeface="Symbol" pitchFamily="18" charset="2"/>
              </a:rPr>
              <a:t>     g</a:t>
            </a:r>
            <a:r>
              <a:rPr lang="en-US" altLang="zh-TW" baseline="-25000">
                <a:sym typeface="Symbol" pitchFamily="18" charset="2"/>
              </a:rPr>
              <a:t>i</a:t>
            </a:r>
            <a:r>
              <a:rPr lang="en-US" altLang="zh-TW">
                <a:sym typeface="Symbol" pitchFamily="18" charset="2"/>
              </a:rPr>
              <a:t> g</a:t>
            </a:r>
            <a:r>
              <a:rPr lang="en-US" altLang="zh-TW" baseline="-25000">
                <a:sym typeface="Symbol" pitchFamily="18" charset="2"/>
              </a:rPr>
              <a:t>j</a:t>
            </a:r>
            <a:r>
              <a:rPr lang="en-US" altLang="zh-TW">
                <a:sym typeface="Symbol" pitchFamily="18" charset="2"/>
              </a:rPr>
              <a:t> = g</a:t>
            </a:r>
            <a:r>
              <a:rPr lang="en-US" altLang="zh-TW" baseline="-25000">
                <a:sym typeface="Symbol" pitchFamily="18" charset="2"/>
              </a:rPr>
              <a:t>k</a:t>
            </a:r>
            <a:r>
              <a:rPr lang="en-US" altLang="zh-TW">
                <a:sym typeface="Symbol" pitchFamily="18" charset="2"/>
              </a:rPr>
              <a:t>      g</a:t>
            </a:r>
            <a:r>
              <a:rPr lang="en-US" altLang="zh-TW" baseline="-25000">
                <a:sym typeface="Symbol" pitchFamily="18" charset="2"/>
              </a:rPr>
              <a:t>i</a:t>
            </a:r>
            <a:r>
              <a:rPr lang="en-US" altLang="zh-TW">
                <a:sym typeface="Symbol" pitchFamily="18" charset="2"/>
              </a:rPr>
              <a:t>  g</a:t>
            </a:r>
            <a:r>
              <a:rPr lang="en-US" altLang="zh-TW" baseline="-25000">
                <a:sym typeface="Symbol" pitchFamily="18" charset="2"/>
              </a:rPr>
              <a:t>j</a:t>
            </a:r>
            <a:r>
              <a:rPr lang="en-US" altLang="zh-TW">
                <a:sym typeface="Symbol" pitchFamily="18" charset="2"/>
              </a:rPr>
              <a:t>' = g</a:t>
            </a:r>
            <a:r>
              <a:rPr lang="en-US" altLang="zh-TW" baseline="-25000">
                <a:sym typeface="Symbol" pitchFamily="18" charset="2"/>
              </a:rPr>
              <a:t>k</a:t>
            </a:r>
            <a:r>
              <a:rPr lang="en-US" altLang="zh-TW">
                <a:sym typeface="Symbol" pitchFamily="18" charset="2"/>
              </a:rPr>
              <a:t>'</a:t>
            </a:r>
          </a:p>
        </p:txBody>
      </p:sp>
      <p:sp>
        <p:nvSpPr>
          <p:cNvPr id="1048960" name="TextBox 1048959"/>
          <p:cNvSpPr txBox="1"/>
          <p:nvPr/>
        </p:nvSpPr>
        <p:spPr>
          <a:xfrm>
            <a:off x="250825" y="1412875"/>
            <a:ext cx="4752975" cy="163644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Examples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Rotational group C</a:t>
            </a:r>
            <a:r>
              <a:rPr lang="en-US" altLang="zh-TW" baseline="-25000"/>
              <a:t>n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</a:t>
            </a:r>
            <a:r>
              <a:rPr lang="en-US" altLang="zh-TW"/>
              <a:t> cyclic group C</a:t>
            </a:r>
            <a:r>
              <a:rPr lang="en-US" altLang="zh-TW" baseline="-25000"/>
              <a:t>n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D</a:t>
            </a:r>
            <a:r>
              <a:rPr lang="en-US" altLang="zh-TW" baseline="-25000"/>
              <a:t>3 </a:t>
            </a:r>
            <a:r>
              <a:rPr lang="en-US" altLang="zh-TW">
                <a:sym typeface="Symbol" pitchFamily="18" charset="2"/>
              </a:rPr>
              <a:t></a:t>
            </a:r>
            <a:r>
              <a:rPr lang="en-US" altLang="zh-TW"/>
              <a:t> C</a:t>
            </a:r>
            <a:r>
              <a:rPr lang="en-US" altLang="zh-TW" baseline="-25000"/>
              <a:t>3v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 </a:t>
            </a:r>
            <a:r>
              <a:rPr lang="en-US" altLang="zh-TW"/>
              <a:t>S</a:t>
            </a:r>
            <a:r>
              <a:rPr lang="en-US" altLang="zh-TW" baseline="-25000"/>
              <a:t>3</a:t>
            </a:r>
          </a:p>
        </p:txBody>
      </p:sp>
      <p:sp>
        <p:nvSpPr>
          <p:cNvPr id="1048961" name="TextBox 1048960"/>
          <p:cNvSpPr txBox="1"/>
          <p:nvPr/>
        </p:nvSpPr>
        <p:spPr>
          <a:xfrm>
            <a:off x="323850" y="2997200"/>
            <a:ext cx="8135937" cy="10092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Theorem</a:t>
            </a:r>
            <a:r>
              <a:rPr lang="en-US" altLang="zh-TW"/>
              <a:t> 1:  </a:t>
            </a:r>
            <a:r>
              <a:rPr lang="en-US" altLang="zh-TW">
                <a:solidFill>
                  <a:schemeClr val="hlink"/>
                </a:solidFill>
              </a:rPr>
              <a:t>Cayley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Every group of finite order  n  is isomorphic to a subgroup of  S</a:t>
            </a:r>
            <a:r>
              <a:rPr lang="en-US" altLang="zh-TW" baseline="-25000"/>
              <a:t>n</a:t>
            </a:r>
          </a:p>
        </p:txBody>
      </p:sp>
      <p:sp>
        <p:nvSpPr>
          <p:cNvPr id="1048962" name="TextBox 1048961"/>
          <p:cNvSpPr txBox="1"/>
          <p:nvPr/>
        </p:nvSpPr>
        <p:spPr>
          <a:xfrm>
            <a:off x="468312" y="4005262"/>
            <a:ext cx="6911975" cy="5122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Proof</a:t>
            </a:r>
            <a:r>
              <a:rPr lang="en-US" altLang="zh-TW"/>
              <a:t>:	Let   G = { g</a:t>
            </a:r>
            <a:r>
              <a:rPr lang="en-US" altLang="zh-TW" baseline="-25000"/>
              <a:t>1</a:t>
            </a:r>
            <a:r>
              <a:rPr lang="en-US" altLang="zh-TW"/>
              <a:t>, g</a:t>
            </a:r>
            <a:r>
              <a:rPr lang="en-US" altLang="zh-TW" baseline="-25000"/>
              <a:t>2</a:t>
            </a:r>
            <a:r>
              <a:rPr lang="en-US" altLang="zh-TW"/>
              <a:t>, …, g</a:t>
            </a:r>
            <a:r>
              <a:rPr lang="en-US" altLang="zh-TW" baseline="-25000"/>
              <a:t>n</a:t>
            </a:r>
            <a:r>
              <a:rPr lang="en-US" altLang="zh-TW"/>
              <a:t> } .  The required mapping is</a:t>
            </a:r>
          </a:p>
        </p:txBody>
      </p:sp>
      <p:pic>
        <p:nvPicPr>
          <p:cNvPr id="2097191" name="Picture 2097190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725737" y="4437062"/>
            <a:ext cx="3070225" cy="8223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8963" name="TextBox 1048962"/>
          <p:cNvSpPr txBox="1"/>
          <p:nvPr/>
        </p:nvSpPr>
        <p:spPr>
          <a:xfrm>
            <a:off x="214312" y="4714875"/>
            <a:ext cx="1785937" cy="53924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 </a:t>
            </a:r>
            <a:r>
              <a:rPr lang="en-US" altLang="zh-TW"/>
              <a:t>:    G →  S</a:t>
            </a:r>
            <a:r>
              <a:rPr lang="en-US" altLang="zh-TW" baseline="-25000"/>
              <a:t>n</a:t>
            </a:r>
            <a:r>
              <a:rPr lang="en-US" altLang="zh-TW"/>
              <a:t> </a:t>
            </a:r>
          </a:p>
        </p:txBody>
      </p:sp>
      <p:sp>
        <p:nvSpPr>
          <p:cNvPr id="1048964" name="TextBox 1048963"/>
          <p:cNvSpPr txBox="1"/>
          <p:nvPr/>
        </p:nvSpPr>
        <p:spPr>
          <a:xfrm>
            <a:off x="6156325" y="4652962"/>
            <a:ext cx="936625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where</a:t>
            </a:r>
          </a:p>
        </p:txBody>
      </p:sp>
      <p:pic>
        <p:nvPicPr>
          <p:cNvPr id="2097192" name="Picture 2097191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51725" y="4581525"/>
            <a:ext cx="1223962" cy="439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93" name="Picture 2097192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39750" y="5373687"/>
            <a:ext cx="6099175" cy="8223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8965" name="TextBox 1048964"/>
          <p:cNvSpPr txBox="1"/>
          <p:nvPr/>
        </p:nvSpPr>
        <p:spPr>
          <a:xfrm>
            <a:off x="0" y="5589587"/>
            <a:ext cx="576262" cy="51308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</a:t>
            </a:r>
          </a:p>
        </p:txBody>
      </p:sp>
      <p:pic>
        <p:nvPicPr>
          <p:cNvPr id="2097194" name="Picture 2097193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808787" y="5373687"/>
            <a:ext cx="2335212" cy="90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95" name="Picture 2097194"/>
          <p:cNvPicPr>
            <a:picLocks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2555875" y="6237287"/>
            <a:ext cx="582612" cy="411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59">
                                            <p:txEl>
                                              <p:charRg st="28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959">
                                            <p:txEl>
                                              <p:charRg st="28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59">
                                            <p:txEl>
                                              <p:charRg st="108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48959">
                                            <p:txEl>
                                              <p:charRg st="108" end="1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489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489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89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61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48961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61">
                                            <p:txEl>
                                              <p:charRg st="21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48961">
                                            <p:txEl>
                                              <p:charRg st="21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4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4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09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4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09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04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09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09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9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962" grpId="0"/>
      <p:bldP spid="1048963" grpId="0"/>
      <p:bldP spid="1048964" grpId="0"/>
      <p:bldP spid="10489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6" name="TextBox 1048965"/>
          <p:cNvSpPr txBox="1"/>
          <p:nvPr/>
        </p:nvSpPr>
        <p:spPr>
          <a:xfrm>
            <a:off x="0" y="0"/>
            <a:ext cx="5976937" cy="8568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 1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C</a:t>
            </a:r>
            <a:r>
              <a:rPr lang="en-US" altLang="zh-TW" baseline="-25000">
                <a:solidFill>
                  <a:schemeClr val="hlink"/>
                </a:solidFill>
              </a:rPr>
              <a:t>3</a:t>
            </a:r>
            <a:r>
              <a:rPr lang="en-US" altLang="zh-TW">
                <a:solidFill>
                  <a:schemeClr val="hlink"/>
                </a:solidFill>
              </a:rPr>
              <a:t> </a:t>
            </a:r>
            <a:r>
              <a:rPr lang="en-US" altLang="zh-TW"/>
              <a:t>= { e, a, b = a</a:t>
            </a:r>
            <a:r>
              <a:rPr lang="en-US" altLang="zh-TW" baseline="30000"/>
              <a:t>2</a:t>
            </a:r>
            <a:r>
              <a:rPr lang="en-US" altLang="zh-TW"/>
              <a:t> ; a</a:t>
            </a:r>
            <a:r>
              <a:rPr lang="en-US" altLang="zh-TW" baseline="30000"/>
              <a:t>3</a:t>
            </a:r>
            <a:r>
              <a:rPr lang="en-US" altLang="zh-TW"/>
              <a:t>=e } = { g</a:t>
            </a:r>
            <a:r>
              <a:rPr lang="en-US" altLang="zh-TW" baseline="-25000"/>
              <a:t>1</a:t>
            </a:r>
            <a:r>
              <a:rPr lang="en-US" altLang="zh-TW"/>
              <a:t>, g</a:t>
            </a:r>
            <a:r>
              <a:rPr lang="en-US" altLang="zh-TW" baseline="-25000"/>
              <a:t>2</a:t>
            </a:r>
            <a:r>
              <a:rPr lang="en-US" altLang="zh-TW"/>
              <a:t>, g</a:t>
            </a:r>
            <a:r>
              <a:rPr lang="en-US" altLang="zh-TW" baseline="-25000"/>
              <a:t>3</a:t>
            </a:r>
            <a:r>
              <a:rPr lang="en-US" altLang="zh-TW"/>
              <a:t> }</a:t>
            </a:r>
          </a:p>
        </p:txBody>
      </p:sp>
      <p:pic>
        <p:nvPicPr>
          <p:cNvPr id="2097196" name="Picture 2097195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23850" y="549275"/>
            <a:ext cx="3300412" cy="75088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194314" name="Table 4194313"/>
          <p:cNvGraphicFramePr>
            <a:graphicFrameLocks/>
          </p:cNvGraphicFramePr>
          <p:nvPr/>
        </p:nvGraphicFramePr>
        <p:xfrm>
          <a:off x="6156325" y="0"/>
          <a:ext cx="1081085" cy="1189988"/>
        </p:xfrm>
        <a:graphic>
          <a:graphicData uri="http://schemas.openxmlformats.org/drawingml/2006/table">
            <a:tbl>
              <a:tblPr/>
              <a:tblGrid>
                <a:gridCol w="360362"/>
                <a:gridCol w="358774"/>
                <a:gridCol w="361949"/>
              </a:tblGrid>
              <a:tr h="396874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6874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5" name="Table 4194314"/>
          <p:cNvGraphicFramePr>
            <a:graphicFrameLocks/>
          </p:cNvGraphicFramePr>
          <p:nvPr/>
        </p:nvGraphicFramePr>
        <p:xfrm>
          <a:off x="7632700" y="0"/>
          <a:ext cx="1187449" cy="1189988"/>
        </p:xfrm>
        <a:graphic>
          <a:graphicData uri="http://schemas.openxmlformats.org/drawingml/2006/table">
            <a:tbl>
              <a:tblPr/>
              <a:tblGrid>
                <a:gridCol w="395287"/>
                <a:gridCol w="396875"/>
                <a:gridCol w="395287"/>
              </a:tblGrid>
              <a:tr h="396874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rgbClr val="CC3300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rgbClr val="CC33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rgbClr val="CC33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hlink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hlink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hlink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4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rgbClr val="996633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rgbClr val="996633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rgbClr val="996633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97197" name="Picture 2097196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50825" y="1412875"/>
            <a:ext cx="2881312" cy="728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98" name="Picture 2097197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995737" y="1412875"/>
            <a:ext cx="2952750" cy="754062"/>
          </a:xfrm>
          <a:prstGeom prst="rect">
            <a:avLst/>
          </a:prstGeom>
          <a:noFill/>
          <a:ln>
            <a:noFill/>
          </a:ln>
        </p:spPr>
      </p:pic>
      <p:sp>
        <p:nvSpPr>
          <p:cNvPr id="1049001" name="TextBox 1049000"/>
          <p:cNvSpPr txBox="1"/>
          <p:nvPr/>
        </p:nvSpPr>
        <p:spPr>
          <a:xfrm>
            <a:off x="0" y="2997200"/>
            <a:ext cx="5364162" cy="8187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 2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D</a:t>
            </a:r>
            <a:r>
              <a:rPr lang="en-US" altLang="zh-TW" baseline="-25000">
                <a:solidFill>
                  <a:schemeClr val="hlink"/>
                </a:solidFill>
              </a:rPr>
              <a:t>2</a:t>
            </a:r>
            <a:r>
              <a:rPr lang="en-US" altLang="zh-TW">
                <a:solidFill>
                  <a:schemeClr val="hlink"/>
                </a:solidFill>
              </a:rPr>
              <a:t> </a:t>
            </a:r>
            <a:r>
              <a:rPr lang="en-US" altLang="zh-TW"/>
              <a:t>= { e, a = a</a:t>
            </a:r>
            <a:r>
              <a:rPr lang="en-US" altLang="zh-TW" baseline="30000"/>
              <a:t>–1</a:t>
            </a:r>
            <a:r>
              <a:rPr lang="en-US" altLang="zh-TW"/>
              <a:t>, b = b</a:t>
            </a:r>
            <a:r>
              <a:rPr lang="en-US" altLang="zh-TW" baseline="30000"/>
              <a:t>–1</a:t>
            </a:r>
            <a:r>
              <a:rPr lang="en-US" altLang="zh-TW"/>
              <a:t>, c = a b }</a:t>
            </a:r>
          </a:p>
        </p:txBody>
      </p:sp>
      <p:graphicFrame>
        <p:nvGraphicFramePr>
          <p:cNvPr id="4194316" name="Table 4194315"/>
          <p:cNvGraphicFramePr>
            <a:graphicFrameLocks/>
          </p:cNvGraphicFramePr>
          <p:nvPr/>
        </p:nvGraphicFramePr>
        <p:xfrm>
          <a:off x="5724525" y="2924175"/>
          <a:ext cx="1512885" cy="1656712"/>
        </p:xfrm>
        <a:graphic>
          <a:graphicData uri="http://schemas.openxmlformats.org/drawingml/2006/table">
            <a:tbl>
              <a:tblPr/>
              <a:tblGrid>
                <a:gridCol w="322262"/>
                <a:gridCol w="398462"/>
                <a:gridCol w="431799"/>
                <a:gridCol w="360362"/>
              </a:tblGrid>
              <a:tr h="431799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c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6874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31799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c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7" name="Table 4194316"/>
          <p:cNvGraphicFramePr>
            <a:graphicFrameLocks/>
          </p:cNvGraphicFramePr>
          <p:nvPr/>
        </p:nvGraphicFramePr>
        <p:xfrm>
          <a:off x="7451725" y="2924175"/>
          <a:ext cx="1512885" cy="1656712"/>
        </p:xfrm>
        <a:graphic>
          <a:graphicData uri="http://schemas.openxmlformats.org/drawingml/2006/table">
            <a:tbl>
              <a:tblPr/>
              <a:tblGrid>
                <a:gridCol w="322262"/>
                <a:gridCol w="398462"/>
                <a:gridCol w="431799"/>
                <a:gridCol w="360362"/>
              </a:tblGrid>
              <a:tr h="431799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4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6874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31799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4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97199" name="Picture 2097198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323850" y="3573462"/>
            <a:ext cx="3779837" cy="708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9054" name="Rectangle 1049053"/>
          <p:cNvSpPr/>
          <p:nvPr/>
        </p:nvSpPr>
        <p:spPr>
          <a:xfrm>
            <a:off x="250825" y="2341562"/>
            <a:ext cx="4752975" cy="8838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C</a:t>
            </a:r>
            <a:r>
              <a:rPr lang="en-US" altLang="zh-TW" baseline="-25000"/>
              <a:t>3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 { e, (123), (321) },  subgroup of S</a:t>
            </a:r>
            <a:r>
              <a:rPr lang="en-US" altLang="zh-TW" baseline="-25000">
                <a:sym typeface="Symbol" pitchFamily="18" charset="2"/>
              </a:rPr>
              <a:t>3</a:t>
            </a:r>
          </a:p>
        </p:txBody>
      </p:sp>
      <p:sp>
        <p:nvSpPr>
          <p:cNvPr id="1049055" name="Rectangle 1049054"/>
          <p:cNvSpPr/>
          <p:nvPr/>
        </p:nvSpPr>
        <p:spPr>
          <a:xfrm>
            <a:off x="250825" y="5974156"/>
            <a:ext cx="6337300" cy="8838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D</a:t>
            </a:r>
            <a:r>
              <a:rPr lang="en-US" altLang="zh-TW" baseline="-25000"/>
              <a:t>2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 { e, (12)(34), (13)(24), (14)(23) },  subgroup of S</a:t>
            </a:r>
            <a:r>
              <a:rPr lang="en-US" altLang="zh-TW" baseline="-25000">
                <a:sym typeface="Symbol" pitchFamily="18" charset="2"/>
              </a:rPr>
              <a:t>4</a:t>
            </a:r>
          </a:p>
        </p:txBody>
      </p:sp>
      <p:pic>
        <p:nvPicPr>
          <p:cNvPr id="2097200" name="Picture 2097199"/>
          <p:cNvPicPr>
            <a:picLocks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250825" y="4292600"/>
            <a:ext cx="3671887" cy="74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01" name="Picture 2097200"/>
          <p:cNvPicPr>
            <a:picLocks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4500562" y="4797425"/>
            <a:ext cx="3609975" cy="74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02" name="Picture 2097201"/>
          <p:cNvPicPr>
            <a:picLocks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314325" y="5229225"/>
            <a:ext cx="3630612" cy="746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9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9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9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19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19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9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09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9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9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049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001" grpId="0"/>
      <p:bldP spid="1049054" grpId="0"/>
      <p:bldP spid="10490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18" name="Table 4194317"/>
          <p:cNvGraphicFramePr>
            <a:graphicFrameLocks/>
          </p:cNvGraphicFramePr>
          <p:nvPr/>
        </p:nvGraphicFramePr>
        <p:xfrm>
          <a:off x="7308850" y="0"/>
          <a:ext cx="1512885" cy="1586230"/>
        </p:xfrm>
        <a:graphic>
          <a:graphicData uri="http://schemas.openxmlformats.org/drawingml/2006/table">
            <a:tbl>
              <a:tblPr/>
              <a:tblGrid>
                <a:gridCol w="322262"/>
                <a:gridCol w="398462"/>
                <a:gridCol w="431799"/>
                <a:gridCol w="360362"/>
              </a:tblGrid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4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4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97203" name="Picture 2097202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95287" y="476250"/>
            <a:ext cx="3779837" cy="708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9082" name="Rectangle 1049081"/>
          <p:cNvSpPr/>
          <p:nvPr/>
        </p:nvSpPr>
        <p:spPr>
          <a:xfrm>
            <a:off x="179386" y="3370579"/>
            <a:ext cx="6337300" cy="8838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D</a:t>
            </a:r>
            <a:r>
              <a:rPr lang="en-US" altLang="zh-TW" baseline="-25000"/>
              <a:t>2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 { e, (1234), (13)(24), (1432) },  subgroup of S</a:t>
            </a:r>
            <a:r>
              <a:rPr lang="en-US" altLang="zh-TW" baseline="-25000">
                <a:sym typeface="Symbol" pitchFamily="18" charset="2"/>
              </a:rPr>
              <a:t>4</a:t>
            </a:r>
          </a:p>
        </p:txBody>
      </p:sp>
      <p:pic>
        <p:nvPicPr>
          <p:cNvPr id="2097204" name="Picture 2097203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23850" y="1196975"/>
            <a:ext cx="3443287" cy="74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05" name="Picture 2097204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23850" y="1916112"/>
            <a:ext cx="3797300" cy="74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06" name="Picture 2097205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79386" y="2662236"/>
            <a:ext cx="3609975" cy="556805"/>
          </a:xfrm>
          <a:prstGeom prst="rect">
            <a:avLst/>
          </a:prstGeom>
          <a:noFill/>
          <a:ln>
            <a:noFill/>
          </a:ln>
        </p:spPr>
      </p:pic>
      <p:sp>
        <p:nvSpPr>
          <p:cNvPr id="1049083" name="TextBox 1049082"/>
          <p:cNvSpPr txBox="1"/>
          <p:nvPr/>
        </p:nvSpPr>
        <p:spPr>
          <a:xfrm>
            <a:off x="0" y="0"/>
            <a:ext cx="4356100" cy="55274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 3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C</a:t>
            </a:r>
            <a:r>
              <a:rPr lang="en-US" altLang="zh-TW" baseline="-25000">
                <a:solidFill>
                  <a:schemeClr val="hlink"/>
                </a:solidFill>
              </a:rPr>
              <a:t>4</a:t>
            </a:r>
            <a:r>
              <a:rPr lang="en-US" altLang="zh-TW">
                <a:solidFill>
                  <a:schemeClr val="hlink"/>
                </a:solidFill>
              </a:rPr>
              <a:t> </a:t>
            </a:r>
            <a:r>
              <a:rPr lang="en-US" altLang="zh-TW"/>
              <a:t>= { e = a</a:t>
            </a:r>
            <a:r>
              <a:rPr lang="en-US" altLang="zh-TW" baseline="30000"/>
              <a:t>4</a:t>
            </a:r>
            <a:r>
              <a:rPr lang="en-US" altLang="zh-TW"/>
              <a:t>, a, a</a:t>
            </a:r>
            <a:r>
              <a:rPr lang="en-US" altLang="zh-TW" baseline="30000"/>
              <a:t>2</a:t>
            </a:r>
            <a:r>
              <a:rPr lang="en-US" altLang="zh-TW"/>
              <a:t>, a</a:t>
            </a:r>
            <a:r>
              <a:rPr lang="en-US" altLang="zh-TW" baseline="30000"/>
              <a:t>3</a:t>
            </a:r>
            <a:r>
              <a:rPr lang="en-US" altLang="zh-TW"/>
              <a:t> }</a:t>
            </a:r>
          </a:p>
        </p:txBody>
      </p:sp>
      <p:graphicFrame>
        <p:nvGraphicFramePr>
          <p:cNvPr id="4194319" name="Table 4194318"/>
          <p:cNvGraphicFramePr>
            <a:graphicFrameLocks/>
          </p:cNvGraphicFramePr>
          <p:nvPr/>
        </p:nvGraphicFramePr>
        <p:xfrm>
          <a:off x="5003800" y="0"/>
          <a:ext cx="2089149" cy="1586230"/>
        </p:xfrm>
        <a:graphic>
          <a:graphicData uri="http://schemas.openxmlformats.org/drawingml/2006/table">
            <a:tbl>
              <a:tblPr/>
              <a:tblGrid>
                <a:gridCol w="444500"/>
                <a:gridCol w="550862"/>
                <a:gridCol w="596900"/>
                <a:gridCol w="496887"/>
              </a:tblGrid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a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a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a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a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3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9110" name="TextBox 1049109"/>
          <p:cNvSpPr txBox="1"/>
          <p:nvPr/>
        </p:nvSpPr>
        <p:spPr>
          <a:xfrm>
            <a:off x="34925" y="4025607"/>
            <a:ext cx="8642350" cy="3213849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Let S be a subgroup of S</a:t>
            </a:r>
            <a:r>
              <a:rPr lang="en-US" altLang="zh-TW" baseline="-25000"/>
              <a:t>n</a:t>
            </a:r>
            <a:r>
              <a:rPr lang="en-US" altLang="zh-TW"/>
              <a:t> that is isomorphic to a group G of order n.  Then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The only element in S that contains 1-cycles is e 				 ( else, rearrangement therem is violated )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All cycles in a given element are of the same length				 ( else, some power of it will contain 1-cycles 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	E.g.,  [ (12)(345) ]</a:t>
            </a:r>
            <a:r>
              <a:rPr lang="en-US" altLang="zh-TW" baseline="30000"/>
              <a:t>2</a:t>
            </a:r>
            <a:r>
              <a:rPr lang="en-US" altLang="zh-TW"/>
              <a:t>  = (1) (2) (345)</a:t>
            </a:r>
            <a:r>
              <a:rPr lang="en-US" altLang="zh-TW" baseline="30000"/>
              <a:t>2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If order of G is prime, then S can contain only full n-cycles, ie,  S is cyclic</a:t>
            </a:r>
          </a:p>
        </p:txBody>
      </p:sp>
      <p:sp>
        <p:nvSpPr>
          <p:cNvPr id="1049112" name="TextBox 1049111"/>
          <p:cNvSpPr txBox="1"/>
          <p:nvPr/>
        </p:nvSpPr>
        <p:spPr>
          <a:xfrm>
            <a:off x="7486650" y="6340475"/>
            <a:ext cx="1657350" cy="5844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 sz="1400"/>
              <a:t>Only 1 group for each prime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9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9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9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9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9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49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49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4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082" grpId="0"/>
      <p:bldP spid="10491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3" name="Title 104911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7463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800" b="0" i="0" baseline="0">
                <a:solidFill>
                  <a:srgbClr val="CC3300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zh-TW" sz="2400"/>
              <a:t> 4.	Classes and Invariant Subgroups</a:t>
            </a:r>
          </a:p>
        </p:txBody>
      </p:sp>
      <p:sp>
        <p:nvSpPr>
          <p:cNvPr id="1049114" name="TextBox 1049113"/>
          <p:cNvSpPr txBox="1"/>
          <p:nvPr/>
        </p:nvSpPr>
        <p:spPr>
          <a:xfrm>
            <a:off x="1619250" y="1052512"/>
            <a:ext cx="5832475" cy="1845738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lnSpc>
                <a:spcPct val="125000"/>
              </a:lnSpc>
              <a:spcBef>
                <a:spcPct val="25000"/>
              </a:spcBef>
            </a:pPr>
            <a:r>
              <a:rPr lang="en-US" altLang="zh-TW">
                <a:solidFill>
                  <a:srgbClr val="CC3300"/>
                </a:solidFill>
              </a:rPr>
              <a:t>Definition</a:t>
            </a:r>
            <a:r>
              <a:rPr lang="en-US" altLang="zh-TW"/>
              <a:t> 6:  </a:t>
            </a:r>
            <a:r>
              <a:rPr lang="en-US" altLang="zh-TW">
                <a:solidFill>
                  <a:schemeClr val="hlink"/>
                </a:solidFill>
              </a:rPr>
              <a:t>Conjugate Elements</a:t>
            </a:r>
          </a:p>
          <a:p>
            <a:pPr lvl="0" eaLnBrk="1" latinLnBrk="1" hangingPunct="1">
              <a:lnSpc>
                <a:spcPct val="125000"/>
              </a:lnSpc>
              <a:spcBef>
                <a:spcPct val="25000"/>
              </a:spcBef>
            </a:pPr>
            <a:r>
              <a:rPr lang="en-US" altLang="zh-TW"/>
              <a:t>Let  a , b </a:t>
            </a:r>
            <a:r>
              <a:rPr lang="en-US" altLang="zh-TW">
                <a:sym typeface="Symbol" pitchFamily="18" charset="2"/>
              </a:rPr>
              <a:t></a:t>
            </a:r>
            <a:r>
              <a:rPr lang="en-US" altLang="zh-TW"/>
              <a:t> G.	b  is conjugate to  a, or  b~a,  if</a:t>
            </a:r>
          </a:p>
          <a:p>
            <a:pPr lvl="0" eaLnBrk="1" latinLnBrk="1" hangingPunct="1">
              <a:lnSpc>
                <a:spcPct val="125000"/>
              </a:lnSpc>
              <a:spcBef>
                <a:spcPct val="25000"/>
              </a:spcBef>
            </a:pPr>
            <a:r>
              <a:rPr lang="en-US" altLang="zh-TW"/>
              <a:t>	</a:t>
            </a:r>
            <a:r>
              <a:rPr lang="en-US" altLang="zh-TW">
                <a:sym typeface="Euclid Symbol" pitchFamily="18" charset="2"/>
              </a:rPr>
              <a:t>  p</a:t>
            </a:r>
            <a:r>
              <a:rPr lang="en-US" altLang="zh-TW">
                <a:sym typeface="Symbol" pitchFamily="18" charset="2"/>
              </a:rPr>
              <a:t>G 	       b = p a p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 baseline="30000"/>
              <a:t>	</a:t>
            </a:r>
          </a:p>
        </p:txBody>
      </p:sp>
      <p:sp>
        <p:nvSpPr>
          <p:cNvPr id="1049115" name="TextBox 1049114"/>
          <p:cNvSpPr txBox="1"/>
          <p:nvPr/>
        </p:nvSpPr>
        <p:spPr>
          <a:xfrm>
            <a:off x="611187" y="2781300"/>
            <a:ext cx="7777162" cy="18508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</a:t>
            </a:r>
            <a:r>
              <a:rPr lang="en-US" altLang="zh-TW"/>
              <a:t>: S</a:t>
            </a:r>
            <a:r>
              <a:rPr lang="en-US" altLang="zh-TW" baseline="-25000"/>
              <a:t>3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(12) ~ (31)   since   (23) (31) (23)</a:t>
            </a:r>
            <a:r>
              <a:rPr lang="en-US" altLang="zh-TW" baseline="30000"/>
              <a:t>–1</a:t>
            </a:r>
            <a:r>
              <a:rPr lang="en-US" altLang="zh-TW"/>
              <a:t> = (23) (132) = (12)(3) = (12)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(123) ~ (321)  since  (12) (321) (12) = (12) (1)(23) = (123)</a:t>
            </a:r>
          </a:p>
        </p:txBody>
      </p:sp>
      <p:sp>
        <p:nvSpPr>
          <p:cNvPr id="1049116" name="TextBox 1049115"/>
          <p:cNvSpPr txBox="1"/>
          <p:nvPr/>
        </p:nvSpPr>
        <p:spPr>
          <a:xfrm>
            <a:off x="539750" y="4724400"/>
            <a:ext cx="4319587" cy="53924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Exercise</a:t>
            </a:r>
            <a:r>
              <a:rPr lang="en-US" altLang="zh-TW"/>
              <a:t>:  Show that for p, q </a:t>
            </a:r>
            <a:r>
              <a:rPr lang="en-US" altLang="zh-TW">
                <a:sym typeface="Symbol" pitchFamily="18" charset="2"/>
              </a:rPr>
              <a:t> S</a:t>
            </a:r>
            <a:r>
              <a:rPr lang="en-US" altLang="zh-TW" baseline="-25000">
                <a:sym typeface="Symbol" pitchFamily="18" charset="2"/>
              </a:rPr>
              <a:t>n</a:t>
            </a:r>
            <a:r>
              <a:rPr lang="en-US" altLang="zh-TW">
                <a:sym typeface="Symbol" pitchFamily="18" charset="2"/>
              </a:rPr>
              <a:t> ,</a:t>
            </a:r>
          </a:p>
        </p:txBody>
      </p:sp>
      <p:pic>
        <p:nvPicPr>
          <p:cNvPr id="2097207" name="Picture 2097206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122862" y="4437062"/>
            <a:ext cx="3240087" cy="977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9117" name="TextBox 1049116"/>
          <p:cNvSpPr txBox="1"/>
          <p:nvPr/>
        </p:nvSpPr>
        <p:spPr>
          <a:xfrm>
            <a:off x="1042987" y="5876925"/>
            <a:ext cx="719137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Hint</a:t>
            </a:r>
            <a:r>
              <a:rPr lang="en-US" altLang="zh-TW"/>
              <a:t>:</a:t>
            </a:r>
          </a:p>
        </p:txBody>
      </p:sp>
      <p:pic>
        <p:nvPicPr>
          <p:cNvPr id="2097208" name="Picture 2097207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025650" y="5589587"/>
            <a:ext cx="4572000" cy="976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4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114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4">
                                            <p:txEl>
                                              <p:charRg st="36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114">
                                            <p:txEl>
                                              <p:charRg st="36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4">
                                            <p:txEl>
                                              <p:charRg st="88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49114">
                                            <p:txEl>
                                              <p:charRg st="88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49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9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49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4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09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049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09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116" grpId="0"/>
      <p:bldP spid="10491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8" name="TextBox 1049117"/>
          <p:cNvSpPr txBox="1"/>
          <p:nvPr/>
        </p:nvSpPr>
        <p:spPr>
          <a:xfrm>
            <a:off x="323850" y="2276475"/>
            <a:ext cx="4391025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Conjugacy is an equivalence relation</a:t>
            </a:r>
          </a:p>
        </p:txBody>
      </p:sp>
      <p:sp>
        <p:nvSpPr>
          <p:cNvPr id="1049119" name="TextBox 1049118"/>
          <p:cNvSpPr txBox="1"/>
          <p:nvPr/>
        </p:nvSpPr>
        <p:spPr>
          <a:xfrm>
            <a:off x="1258887" y="260350"/>
            <a:ext cx="5327650" cy="190027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</a:t>
            </a:r>
            <a:r>
              <a:rPr lang="en-US" altLang="zh-TW"/>
              <a:t>:  ~  is an </a:t>
            </a:r>
            <a:r>
              <a:rPr lang="en-US" altLang="zh-TW">
                <a:solidFill>
                  <a:schemeClr val="hlink"/>
                </a:solidFill>
              </a:rPr>
              <a:t>equivalence relation</a:t>
            </a:r>
            <a:r>
              <a:rPr lang="en-US" altLang="zh-TW">
                <a:solidFill>
                  <a:srgbClr val="CC3300"/>
                </a:solidFill>
              </a:rPr>
              <a:t> </a:t>
            </a:r>
            <a:r>
              <a:rPr lang="en-US" altLang="zh-TW"/>
              <a:t>if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	a ~ a			(</a:t>
            </a:r>
            <a:r>
              <a:rPr lang="en-US" altLang="zh-TW">
                <a:solidFill>
                  <a:schemeClr val="hlink"/>
                </a:solidFill>
              </a:rPr>
              <a:t>reflexive</a:t>
            </a:r>
            <a:r>
              <a:rPr lang="en-US" altLang="zh-TW"/>
              <a:t>)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	a~b </a:t>
            </a:r>
            <a:r>
              <a:rPr lang="en-US" altLang="zh-TW">
                <a:sym typeface="Symbol" pitchFamily="18" charset="2"/>
              </a:rPr>
              <a:t> </a:t>
            </a:r>
            <a:r>
              <a:rPr lang="en-US" altLang="zh-TW"/>
              <a:t>b~a		(</a:t>
            </a:r>
            <a:r>
              <a:rPr lang="en-US" altLang="zh-TW">
                <a:solidFill>
                  <a:schemeClr val="hlink"/>
                </a:solidFill>
              </a:rPr>
              <a:t>symmetric</a:t>
            </a:r>
            <a:r>
              <a:rPr lang="en-US" altLang="zh-TW"/>
              <a:t>)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	a~b, b~c </a:t>
            </a:r>
            <a:r>
              <a:rPr lang="en-US" altLang="zh-TW">
                <a:sym typeface="Symbol" pitchFamily="18" charset="2"/>
              </a:rPr>
              <a:t> </a:t>
            </a:r>
            <a:r>
              <a:rPr lang="en-US" altLang="zh-TW"/>
              <a:t> a~c	 (</a:t>
            </a:r>
            <a:r>
              <a:rPr lang="en-US" altLang="zh-TW">
                <a:solidFill>
                  <a:schemeClr val="hlink"/>
                </a:solidFill>
              </a:rPr>
              <a:t>transitive</a:t>
            </a:r>
            <a:r>
              <a:rPr lang="en-US" altLang="zh-TW"/>
              <a:t>) </a:t>
            </a:r>
          </a:p>
        </p:txBody>
      </p:sp>
      <p:sp>
        <p:nvSpPr>
          <p:cNvPr id="1049120" name="TextBox 1049119"/>
          <p:cNvSpPr txBox="1"/>
          <p:nvPr/>
        </p:nvSpPr>
        <p:spPr>
          <a:xfrm>
            <a:off x="395287" y="2924175"/>
            <a:ext cx="1081087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Proof </a:t>
            </a:r>
            <a:r>
              <a:rPr lang="en-US" altLang="zh-TW"/>
              <a:t>:</a:t>
            </a:r>
          </a:p>
        </p:txBody>
      </p:sp>
      <p:pic>
        <p:nvPicPr>
          <p:cNvPr id="2097209" name="Picture 2097208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8325" y="5373687"/>
            <a:ext cx="6169025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10" name="Picture 2097209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93787" y="6021387"/>
            <a:ext cx="1870075" cy="420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9121" name="TextBox 1049120"/>
          <p:cNvSpPr txBox="1"/>
          <p:nvPr/>
        </p:nvSpPr>
        <p:spPr>
          <a:xfrm>
            <a:off x="252412" y="6021387"/>
            <a:ext cx="503237" cy="599948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 sz="2400">
                <a:sym typeface="Symbol" pitchFamily="18" charset="2"/>
              </a:rPr>
              <a:t></a:t>
            </a:r>
          </a:p>
        </p:txBody>
      </p:sp>
      <p:pic>
        <p:nvPicPr>
          <p:cNvPr id="2097211" name="Picture 2097210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927350" y="6021387"/>
            <a:ext cx="865187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12" name="Picture 2097211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333875" y="6092825"/>
            <a:ext cx="1355725" cy="373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13" name="Picture 2097212"/>
          <p:cNvPicPr>
            <a:picLocks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755650" y="3429000"/>
            <a:ext cx="1144587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14" name="Picture 2097213"/>
          <p:cNvPicPr>
            <a:picLocks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2051050" y="3500437"/>
            <a:ext cx="1098550" cy="327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9122" name="Rectangle 1049121"/>
          <p:cNvSpPr/>
          <p:nvPr/>
        </p:nvSpPr>
        <p:spPr>
          <a:xfrm>
            <a:off x="4356100" y="3357562"/>
            <a:ext cx="1325879" cy="4233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r>
              <a:rPr lang="en-US" altLang="zh-TW"/>
              <a:t>(</a:t>
            </a:r>
            <a:r>
              <a:rPr lang="en-US" altLang="zh-TW">
                <a:solidFill>
                  <a:schemeClr val="hlink"/>
                </a:solidFill>
              </a:rPr>
              <a:t>reflexive</a:t>
            </a:r>
            <a:r>
              <a:rPr lang="en-US" altLang="zh-TW"/>
              <a:t>)</a:t>
            </a:r>
          </a:p>
        </p:txBody>
      </p:sp>
      <p:pic>
        <p:nvPicPr>
          <p:cNvPr id="2097215" name="Picture 2097214"/>
          <p:cNvPicPr>
            <a:picLocks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755650" y="4149725"/>
            <a:ext cx="3692525" cy="420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9123" name="TextBox 1049122"/>
          <p:cNvSpPr txBox="1"/>
          <p:nvPr/>
        </p:nvSpPr>
        <p:spPr>
          <a:xfrm>
            <a:off x="395287" y="4724400"/>
            <a:ext cx="503237" cy="599948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 sz="2400">
                <a:sym typeface="Symbol" pitchFamily="18" charset="2"/>
              </a:rPr>
              <a:t></a:t>
            </a:r>
          </a:p>
        </p:txBody>
      </p:sp>
      <p:pic>
        <p:nvPicPr>
          <p:cNvPr id="2097216" name="Picture 2097215"/>
          <p:cNvPicPr>
            <a:picLocks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6012" y="4724400"/>
            <a:ext cx="1238250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17" name="Picture 2097216"/>
          <p:cNvPicPr>
            <a:picLocks/>
          </p:cNvPicPr>
          <p:nvPr/>
        </p:nvPicPr>
        <p:blipFill>
          <a:blip r:embed="rId10"/>
          <a:srcRect/>
          <a:stretch>
            <a:fillRect/>
          </a:stretch>
        </p:blipFill>
        <p:spPr>
          <a:xfrm>
            <a:off x="2339975" y="4724400"/>
            <a:ext cx="1050925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18" name="Picture 2097217"/>
          <p:cNvPicPr>
            <a:picLocks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3995737" y="4724400"/>
            <a:ext cx="140335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19" name="Picture 2097218"/>
          <p:cNvPicPr>
            <a:picLocks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5724525" y="4724400"/>
            <a:ext cx="1074737" cy="373062"/>
          </a:xfrm>
          <a:prstGeom prst="rect">
            <a:avLst/>
          </a:prstGeom>
          <a:noFill/>
          <a:ln>
            <a:noFill/>
          </a:ln>
        </p:spPr>
      </p:pic>
      <p:sp>
        <p:nvSpPr>
          <p:cNvPr id="1049124" name="Rectangle 1049123"/>
          <p:cNvSpPr/>
          <p:nvPr/>
        </p:nvSpPr>
        <p:spPr>
          <a:xfrm>
            <a:off x="7235825" y="4652962"/>
            <a:ext cx="1529079" cy="4233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r>
              <a:rPr lang="en-US" altLang="zh-TW"/>
              <a:t>(</a:t>
            </a:r>
            <a:r>
              <a:rPr lang="en-US" altLang="zh-TW">
                <a:solidFill>
                  <a:schemeClr val="hlink"/>
                </a:solidFill>
              </a:rPr>
              <a:t>symmetric</a:t>
            </a:r>
            <a:r>
              <a:rPr lang="en-US" altLang="zh-TW"/>
              <a:t>)</a:t>
            </a:r>
          </a:p>
        </p:txBody>
      </p:sp>
      <p:pic>
        <p:nvPicPr>
          <p:cNvPr id="2097220" name="Picture 2097219"/>
          <p:cNvPicPr>
            <a:picLocks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6011862" y="6092825"/>
            <a:ext cx="1074737" cy="327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9125" name="Rectangle 1049124"/>
          <p:cNvSpPr/>
          <p:nvPr/>
        </p:nvSpPr>
        <p:spPr>
          <a:xfrm>
            <a:off x="7451725" y="6092825"/>
            <a:ext cx="1465579" cy="4233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/>
            <a:r>
              <a:rPr lang="en-US" altLang="zh-TW"/>
              <a:t>(</a:t>
            </a:r>
            <a:r>
              <a:rPr lang="en-US" altLang="zh-TW">
                <a:solidFill>
                  <a:schemeClr val="hlink"/>
                </a:solidFill>
              </a:rPr>
              <a:t>transitive</a:t>
            </a:r>
            <a:r>
              <a:rPr lang="en-US" altLang="zh-TW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9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9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9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9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09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09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09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04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09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04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09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09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209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09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04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118" grpId="0"/>
      <p:bldP spid="1049120" grpId="0"/>
      <p:bldP spid="1049121" grpId="0"/>
      <p:bldP spid="1049122" grpId="0"/>
      <p:bldP spid="1049123" grpId="0"/>
      <p:bldP spid="1049124" grpId="0"/>
      <p:bldP spid="10491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26" name="TextBox 1049125"/>
          <p:cNvSpPr txBox="1"/>
          <p:nvPr/>
        </p:nvSpPr>
        <p:spPr>
          <a:xfrm>
            <a:off x="468312" y="620712"/>
            <a:ext cx="7345362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An equivalence relation </a:t>
            </a:r>
            <a:r>
              <a:rPr lang="en-US" altLang="zh-TW">
                <a:solidFill>
                  <a:schemeClr val="hlink"/>
                </a:solidFill>
              </a:rPr>
              <a:t>partition</a:t>
            </a:r>
            <a:r>
              <a:rPr lang="en-US" altLang="zh-TW"/>
              <a:t>s (classifies members of) a set.</a:t>
            </a:r>
          </a:p>
        </p:txBody>
      </p:sp>
      <p:sp>
        <p:nvSpPr>
          <p:cNvPr id="1049127" name="TextBox 1049126"/>
          <p:cNvSpPr txBox="1"/>
          <p:nvPr/>
        </p:nvSpPr>
        <p:spPr>
          <a:xfrm>
            <a:off x="395287" y="1628775"/>
            <a:ext cx="7848600" cy="986244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Definition</a:t>
            </a:r>
            <a:r>
              <a:rPr lang="en-US" altLang="zh-TW"/>
              <a:t> 7:  Conjugate </a:t>
            </a:r>
            <a:r>
              <a:rPr lang="en-US" altLang="zh-TW">
                <a:solidFill>
                  <a:schemeClr val="hlink"/>
                </a:solidFill>
              </a:rPr>
              <a:t>Class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Let  a </a:t>
            </a:r>
            <a:r>
              <a:rPr lang="en-US" altLang="zh-TW">
                <a:sym typeface="Symbol" pitchFamily="18" charset="2"/>
              </a:rPr>
              <a:t> G, the conjugate class of a is the set  </a:t>
            </a:r>
            <a:r>
              <a:rPr lang="en-US" altLang="zh-TW">
                <a:ea typeface="Arial" charset="0"/>
                <a:sym typeface="Symbol" pitchFamily="18" charset="2"/>
              </a:rPr>
              <a:t>ξ</a:t>
            </a:r>
            <a:r>
              <a:rPr lang="en-US" altLang="zh-TW">
                <a:sym typeface="Symbol" pitchFamily="18" charset="2"/>
              </a:rPr>
              <a:t> = { p a p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| p  G }</a:t>
            </a:r>
          </a:p>
        </p:txBody>
      </p:sp>
      <p:sp>
        <p:nvSpPr>
          <p:cNvPr id="1049128" name="TextBox 1049127"/>
          <p:cNvSpPr txBox="1"/>
          <p:nvPr/>
        </p:nvSpPr>
        <p:spPr>
          <a:xfrm>
            <a:off x="395286" y="3036321"/>
            <a:ext cx="7056437" cy="2424049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Comments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Members of a class are equivalent &amp; mutually conjugate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Every group element belongs to 1 &amp; only 1 class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e is always a class by itself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For matrix groups, conjugacy = similarity transform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7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127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7">
                                            <p:txEl>
                                              <p:charRg st="33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127">
                                            <p:txEl>
                                              <p:charRg st="33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29" name="TextBox 1049128"/>
          <p:cNvSpPr txBox="1"/>
          <p:nvPr/>
        </p:nvSpPr>
        <p:spPr>
          <a:xfrm>
            <a:off x="250825" y="0"/>
            <a:ext cx="5905500" cy="22318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</a:t>
            </a:r>
            <a:r>
              <a:rPr lang="en-US" altLang="zh-TW"/>
              <a:t> 1:  </a:t>
            </a:r>
            <a:r>
              <a:rPr lang="en-US" altLang="zh-TW">
                <a:solidFill>
                  <a:schemeClr val="hlink"/>
                </a:solidFill>
              </a:rPr>
              <a:t>S</a:t>
            </a:r>
            <a:r>
              <a:rPr lang="en-US" altLang="zh-TW" baseline="-25000">
                <a:solidFill>
                  <a:schemeClr val="hlink"/>
                </a:solidFill>
              </a:rPr>
              <a:t>3 </a:t>
            </a:r>
            <a:r>
              <a:rPr lang="en-US" altLang="zh-TW" baseline="-25000"/>
              <a:t> </a:t>
            </a:r>
            <a:r>
              <a:rPr lang="en-US" altLang="zh-TW"/>
              <a:t>(3 classes):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	</a:t>
            </a:r>
            <a:r>
              <a:rPr lang="en-US" altLang="zh-TW">
                <a:ea typeface="Arial" charset="0"/>
              </a:rPr>
              <a:t>ξ</a:t>
            </a:r>
            <a:r>
              <a:rPr lang="en-US" altLang="zh-TW" baseline="-25000">
                <a:ea typeface="Arial" charset="0"/>
              </a:rPr>
              <a:t>1</a:t>
            </a:r>
            <a:r>
              <a:rPr lang="en-US" altLang="zh-TW">
                <a:ea typeface="Arial" charset="0"/>
              </a:rPr>
              <a:t> = { e }			identity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>
                <a:ea typeface="Arial" charset="0"/>
              </a:rPr>
              <a:t> 	ξ</a:t>
            </a:r>
            <a:r>
              <a:rPr lang="en-US" altLang="zh-TW" baseline="-25000">
                <a:ea typeface="Arial" charset="0"/>
              </a:rPr>
              <a:t>2</a:t>
            </a:r>
            <a:r>
              <a:rPr lang="en-US" altLang="zh-TW">
                <a:ea typeface="Arial" charset="0"/>
              </a:rPr>
              <a:t> = { (12), (23), (31)  }		2-cycles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>
                <a:ea typeface="Arial" charset="0"/>
              </a:rPr>
              <a:t> 	ξ</a:t>
            </a:r>
            <a:r>
              <a:rPr lang="en-US" altLang="zh-TW" baseline="-25000">
                <a:ea typeface="Arial" charset="0"/>
              </a:rPr>
              <a:t>3</a:t>
            </a:r>
            <a:r>
              <a:rPr lang="en-US" altLang="zh-TW">
                <a:ea typeface="Arial" charset="0"/>
              </a:rPr>
              <a:t> = { (123), (321)  }		3-cycles</a:t>
            </a:r>
          </a:p>
        </p:txBody>
      </p:sp>
      <p:sp>
        <p:nvSpPr>
          <p:cNvPr id="1049130" name="TextBox 1049129"/>
          <p:cNvSpPr txBox="1"/>
          <p:nvPr/>
        </p:nvSpPr>
        <p:spPr>
          <a:xfrm>
            <a:off x="2327274" y="1996331"/>
            <a:ext cx="5616575" cy="8059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  </a:t>
            </a:r>
            <a:r>
              <a:rPr lang="en-US" altLang="zh-TW"/>
              <a:t>Permutations with the same cycle structure 	belong to the same class.</a:t>
            </a:r>
          </a:p>
        </p:txBody>
      </p:sp>
      <p:pic>
        <p:nvPicPr>
          <p:cNvPr id="2097221" name="Picture 2097220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73049" y="1996331"/>
            <a:ext cx="2054225" cy="404808"/>
          </a:xfrm>
          <a:prstGeom prst="rect">
            <a:avLst/>
          </a:prstGeom>
          <a:noFill/>
          <a:ln>
            <a:noFill/>
          </a:ln>
        </p:spPr>
      </p:pic>
      <p:sp>
        <p:nvSpPr>
          <p:cNvPr id="1049131" name="TextBox 1049130"/>
          <p:cNvSpPr txBox="1"/>
          <p:nvPr/>
        </p:nvSpPr>
        <p:spPr>
          <a:xfrm>
            <a:off x="250825" y="2708275"/>
            <a:ext cx="5256212" cy="10092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</a:t>
            </a:r>
            <a:r>
              <a:rPr lang="en-US" altLang="zh-TW"/>
              <a:t> 2:  </a:t>
            </a:r>
            <a:r>
              <a:rPr lang="en-US" altLang="zh-TW">
                <a:solidFill>
                  <a:schemeClr val="hlink"/>
                </a:solidFill>
              </a:rPr>
              <a:t>R(3)  </a:t>
            </a:r>
            <a:r>
              <a:rPr lang="en-US" altLang="zh-TW"/>
              <a:t>(Infinitely many classes):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Let  R</a:t>
            </a:r>
            <a:r>
              <a:rPr lang="en-US" altLang="zh-TW" b="1" baseline="-25000"/>
              <a:t>u</a:t>
            </a:r>
            <a:r>
              <a:rPr lang="en-US" altLang="zh-TW"/>
              <a:t>(</a:t>
            </a:r>
            <a:r>
              <a:rPr lang="en-US" altLang="zh-TW">
                <a:ea typeface="Arial" charset="0"/>
              </a:rPr>
              <a:t>ψ)  be a rotation about </a:t>
            </a:r>
            <a:r>
              <a:rPr lang="en-US" altLang="zh-TW" b="1">
                <a:ea typeface="Arial" charset="0"/>
              </a:rPr>
              <a:t>u</a:t>
            </a:r>
            <a:r>
              <a:rPr lang="en-US" altLang="zh-TW">
                <a:ea typeface="Arial" charset="0"/>
              </a:rPr>
              <a:t> by angle </a:t>
            </a:r>
            <a:r>
              <a:rPr lang="en-US" altLang="zh-TW"/>
              <a:t>ψ.</a:t>
            </a:r>
          </a:p>
        </p:txBody>
      </p:sp>
      <p:sp>
        <p:nvSpPr>
          <p:cNvPr id="1049132" name="TextBox 1049131"/>
          <p:cNvSpPr txBox="1"/>
          <p:nvPr/>
        </p:nvSpPr>
        <p:spPr>
          <a:xfrm>
            <a:off x="2987675" y="3789362"/>
            <a:ext cx="5257800" cy="10092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  <a:buFont typeface="Symbol" pitchFamily="18" charset="2"/>
              <a:buChar char="®"/>
            </a:pPr>
            <a:r>
              <a:rPr lang="en-US" altLang="zh-TW">
                <a:ea typeface="Arial" charset="0"/>
              </a:rPr>
              <a:t>   Class:   ξ(ψ) = { R</a:t>
            </a:r>
            <a:r>
              <a:rPr lang="en-US" altLang="zh-TW" b="1" baseline="-25000">
                <a:ea typeface="Arial" charset="0"/>
              </a:rPr>
              <a:t>u</a:t>
            </a:r>
            <a:r>
              <a:rPr lang="en-US" altLang="zh-TW">
                <a:ea typeface="Arial" charset="0"/>
              </a:rPr>
              <a:t>(ψ) ; all </a:t>
            </a:r>
            <a:r>
              <a:rPr lang="en-US" altLang="zh-TW" b="1">
                <a:ea typeface="Arial" charset="0"/>
              </a:rPr>
              <a:t>u</a:t>
            </a:r>
            <a:r>
              <a:rPr lang="en-US" altLang="zh-TW">
                <a:ea typeface="Arial" charset="0"/>
              </a:rPr>
              <a:t> }</a:t>
            </a:r>
          </a:p>
          <a:p>
            <a:pPr lvl="0" eaLnBrk="1" latinLnBrk="1" hangingPunct="1">
              <a:spcBef>
                <a:spcPct val="50000"/>
              </a:spcBef>
              <a:buFont typeface="Symbol" pitchFamily="18" charset="2"/>
              <a:buNone/>
            </a:pPr>
            <a:r>
              <a:rPr lang="en-US" altLang="zh-TW">
                <a:ea typeface="Arial" charset="0"/>
              </a:rPr>
              <a:t>		 = { All rotations of angle ψ }</a:t>
            </a:r>
          </a:p>
        </p:txBody>
      </p:sp>
      <p:pic>
        <p:nvPicPr>
          <p:cNvPr id="2097222" name="Picture 2097221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93687" y="3789362"/>
            <a:ext cx="2366962" cy="41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9133" name="TextBox 1049132"/>
          <p:cNvSpPr txBox="1"/>
          <p:nvPr/>
        </p:nvSpPr>
        <p:spPr>
          <a:xfrm>
            <a:off x="250825" y="4724400"/>
            <a:ext cx="8208962" cy="10854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</a:t>
            </a:r>
            <a:r>
              <a:rPr lang="en-US" altLang="zh-TW"/>
              <a:t> 3:  </a:t>
            </a:r>
            <a:r>
              <a:rPr lang="en-US" altLang="zh-TW">
                <a:solidFill>
                  <a:schemeClr val="hlink"/>
                </a:solidFill>
              </a:rPr>
              <a:t>E</a:t>
            </a:r>
            <a:r>
              <a:rPr lang="en-US" altLang="zh-TW" baseline="-25000">
                <a:solidFill>
                  <a:schemeClr val="hlink"/>
                </a:solidFill>
              </a:rPr>
              <a:t>3</a:t>
            </a:r>
            <a:r>
              <a:rPr lang="en-US" altLang="zh-TW">
                <a:solidFill>
                  <a:schemeClr val="hlink"/>
                </a:solidFill>
              </a:rPr>
              <a:t>  </a:t>
            </a:r>
            <a:r>
              <a:rPr lang="en-US" altLang="zh-TW"/>
              <a:t>(Infinitely many classes):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Let  T</a:t>
            </a:r>
            <a:r>
              <a:rPr lang="en-US" altLang="zh-TW" b="1" baseline="-25000"/>
              <a:t>u</a:t>
            </a:r>
            <a:r>
              <a:rPr lang="en-US" altLang="zh-TW"/>
              <a:t>(</a:t>
            </a:r>
            <a:r>
              <a:rPr lang="en-US" altLang="zh-TW">
                <a:ea typeface="Arial" charset="0"/>
              </a:rPr>
              <a:t>b)  be a translation along </a:t>
            </a:r>
            <a:r>
              <a:rPr lang="en-US" altLang="zh-TW" b="1">
                <a:ea typeface="Arial" charset="0"/>
              </a:rPr>
              <a:t>u</a:t>
            </a:r>
            <a:r>
              <a:rPr lang="en-US" altLang="zh-TW">
                <a:ea typeface="Arial" charset="0"/>
              </a:rPr>
              <a:t> by distance </a:t>
            </a:r>
            <a:r>
              <a:rPr lang="en-US" altLang="zh-TW"/>
              <a:t>b.</a:t>
            </a:r>
          </a:p>
        </p:txBody>
      </p:sp>
      <p:sp>
        <p:nvSpPr>
          <p:cNvPr id="1049134" name="TextBox 1049133"/>
          <p:cNvSpPr txBox="1"/>
          <p:nvPr/>
        </p:nvSpPr>
        <p:spPr>
          <a:xfrm>
            <a:off x="6227762" y="3068637"/>
            <a:ext cx="2160587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 b="1"/>
              <a:t>u</a:t>
            </a:r>
            <a:r>
              <a:rPr lang="en-US" altLang="zh-TW"/>
              <a:t> = unit vector</a:t>
            </a:r>
          </a:p>
        </p:txBody>
      </p:sp>
      <p:sp>
        <p:nvSpPr>
          <p:cNvPr id="1049135" name="TextBox 1049134"/>
          <p:cNvSpPr txBox="1"/>
          <p:nvPr/>
        </p:nvSpPr>
        <p:spPr>
          <a:xfrm>
            <a:off x="2987675" y="5661025"/>
            <a:ext cx="5976937" cy="10092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  <a:buFont typeface="Symbol" pitchFamily="18" charset="2"/>
              <a:buChar char="®"/>
            </a:pPr>
            <a:r>
              <a:rPr lang="en-US" altLang="zh-TW">
                <a:ea typeface="Arial" charset="0"/>
              </a:rPr>
              <a:t>   Class:   ξ(b) = { T</a:t>
            </a:r>
            <a:r>
              <a:rPr lang="en-US" altLang="zh-TW" b="1" baseline="-25000">
                <a:ea typeface="Arial" charset="0"/>
              </a:rPr>
              <a:t>u</a:t>
            </a:r>
            <a:r>
              <a:rPr lang="en-US" altLang="zh-TW">
                <a:ea typeface="Arial" charset="0"/>
              </a:rPr>
              <a:t>(b) ; all </a:t>
            </a:r>
            <a:r>
              <a:rPr lang="en-US" altLang="zh-TW" b="1">
                <a:ea typeface="Arial" charset="0"/>
              </a:rPr>
              <a:t>u</a:t>
            </a:r>
            <a:r>
              <a:rPr lang="en-US" altLang="zh-TW">
                <a:ea typeface="Arial" charset="0"/>
              </a:rPr>
              <a:t> }</a:t>
            </a:r>
          </a:p>
          <a:p>
            <a:pPr lvl="0" eaLnBrk="1" latinLnBrk="1" hangingPunct="1">
              <a:spcBef>
                <a:spcPct val="50000"/>
              </a:spcBef>
              <a:buFont typeface="Symbol" pitchFamily="18" charset="2"/>
              <a:buNone/>
            </a:pPr>
            <a:r>
              <a:rPr lang="en-US" altLang="zh-TW">
                <a:ea typeface="Arial" charset="0"/>
              </a:rPr>
              <a:t>		 = { All translations of distance b }</a:t>
            </a:r>
          </a:p>
        </p:txBody>
      </p:sp>
      <p:pic>
        <p:nvPicPr>
          <p:cNvPr id="2097223" name="Picture 2097222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12737" y="4179887"/>
            <a:ext cx="1285875" cy="41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24" name="Picture 2097223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87362" y="5734050"/>
            <a:ext cx="2181225" cy="41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25" name="Picture 2097224"/>
          <p:cNvPicPr>
            <a:picLocks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549275" y="6145212"/>
            <a:ext cx="1016000" cy="37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226" name="Picture 2097225"/>
          <p:cNvPicPr>
            <a:picLocks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7235825" y="0"/>
            <a:ext cx="1666875" cy="198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9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9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9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9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9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49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049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049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049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09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09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049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049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130" grpId="0"/>
      <p:bldP spid="10491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36" name="TextBox 1049135"/>
          <p:cNvSpPr txBox="1"/>
          <p:nvPr/>
        </p:nvSpPr>
        <p:spPr>
          <a:xfrm>
            <a:off x="250825" y="260350"/>
            <a:ext cx="6925723" cy="15229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Conjugate Subgroup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Let H be a subgroup of G  &amp;    </a:t>
            </a:r>
            <a:r>
              <a:rPr lang="en-US" altLang="zh-TW">
                <a:sym typeface="Symbol" pitchFamily="18" charset="2"/>
              </a:rPr>
              <a:t>a  G.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H' = { a h a</a:t>
            </a:r>
            <a:r>
              <a:rPr lang="en-US" altLang="zh-TW" baseline="30000"/>
              <a:t>–1</a:t>
            </a:r>
            <a:r>
              <a:rPr lang="en-US" altLang="zh-TW"/>
              <a:t> | h </a:t>
            </a:r>
            <a:r>
              <a:rPr lang="en-US" altLang="zh-TW">
                <a:sym typeface="Symbol" pitchFamily="18" charset="2"/>
              </a:rPr>
              <a:t> H } = </a:t>
            </a:r>
            <a:r>
              <a:rPr lang="en-US" altLang="zh-TW"/>
              <a:t>Subgroup</a:t>
            </a:r>
            <a:r>
              <a:rPr lang="en-US" altLang="zh-TW">
                <a:sym typeface="Symbol" pitchFamily="18" charset="2"/>
              </a:rPr>
              <a:t> </a:t>
            </a:r>
            <a:r>
              <a:rPr lang="en-US" altLang="zh-TW"/>
              <a:t>conjugate to H </a:t>
            </a:r>
            <a:endParaRPr lang="zh-CN" altLang="en-US"/>
          </a:p>
        </p:txBody>
      </p:sp>
      <p:sp>
        <p:nvSpPr>
          <p:cNvPr id="1049137" name="TextBox 1049136"/>
          <p:cNvSpPr txBox="1"/>
          <p:nvPr/>
        </p:nvSpPr>
        <p:spPr>
          <a:xfrm>
            <a:off x="0" y="3068637"/>
            <a:ext cx="8820150" cy="148324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Definition </a:t>
            </a:r>
            <a:r>
              <a:rPr lang="en-US" altLang="zh-TW"/>
              <a:t>8:  </a:t>
            </a:r>
            <a:r>
              <a:rPr lang="en-US" altLang="zh-TW">
                <a:solidFill>
                  <a:schemeClr val="hlink"/>
                </a:solidFill>
              </a:rPr>
              <a:t>Invariant Subgroup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H is an invariant subgroup of G if it is identical to all its conjugate subgroups</a:t>
            </a:r>
            <a:r>
              <a:rPr lang="en-US" altLang="zh-TW">
                <a:sym typeface="Symbol" pitchFamily="18" charset="2"/>
              </a:rPr>
              <a:t>.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i.e.,	 </a:t>
            </a:r>
            <a:r>
              <a:rPr lang="en-US" altLang="zh-TW"/>
              <a:t>H = { a h a</a:t>
            </a:r>
            <a:r>
              <a:rPr lang="en-US" altLang="zh-TW" baseline="30000"/>
              <a:t>–1</a:t>
            </a:r>
            <a:r>
              <a:rPr lang="en-US" altLang="zh-TW"/>
              <a:t> | h </a:t>
            </a:r>
            <a:r>
              <a:rPr lang="en-US" altLang="zh-TW">
                <a:sym typeface="Symbol" pitchFamily="18" charset="2"/>
              </a:rPr>
              <a:t> H }  	  a  G</a:t>
            </a:r>
          </a:p>
        </p:txBody>
      </p:sp>
      <p:sp>
        <p:nvSpPr>
          <p:cNvPr id="1049138" name="TextBox 1049137"/>
          <p:cNvSpPr txBox="1"/>
          <p:nvPr/>
        </p:nvSpPr>
        <p:spPr>
          <a:xfrm>
            <a:off x="250825" y="1628775"/>
            <a:ext cx="5527864" cy="1469746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Exercise</a:t>
            </a:r>
            <a:r>
              <a:rPr lang="en-US" altLang="zh-TW"/>
              <a:t>: 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Show that H' is a subgroup of G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Show that either H </a:t>
            </a:r>
            <a:r>
              <a:rPr lang="en-US" altLang="zh-TW">
                <a:sym typeface="Euclid Symbol" pitchFamily="18" charset="2"/>
              </a:rPr>
              <a:t></a:t>
            </a:r>
            <a:r>
              <a:rPr lang="en-US" altLang="zh-TW"/>
              <a:t> H' or H </a:t>
            </a:r>
            <a:r>
              <a:rPr lang="en-US" altLang="zh-TW">
                <a:sym typeface="Symbol" pitchFamily="18" charset="2"/>
              </a:rPr>
              <a:t></a:t>
            </a:r>
            <a:r>
              <a:rPr lang="en-US" altLang="zh-TW"/>
              <a:t> H' = e</a:t>
            </a:r>
          </a:p>
        </p:txBody>
      </p:sp>
      <p:sp>
        <p:nvSpPr>
          <p:cNvPr id="1049139" name="TextBox 1049138"/>
          <p:cNvSpPr txBox="1"/>
          <p:nvPr/>
        </p:nvSpPr>
        <p:spPr>
          <a:xfrm>
            <a:off x="250824" y="4466946"/>
            <a:ext cx="7921625" cy="2543149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Examples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{ e, a</a:t>
            </a:r>
            <a:r>
              <a:rPr lang="en-US" altLang="zh-TW" baseline="30000"/>
              <a:t>2</a:t>
            </a:r>
            <a:r>
              <a:rPr lang="en-US" altLang="zh-TW"/>
              <a:t> } is an invariant subgroup of  C</a:t>
            </a:r>
            <a:r>
              <a:rPr lang="en-US" altLang="zh-TW" baseline="-25000"/>
              <a:t>4</a:t>
            </a:r>
            <a:r>
              <a:rPr lang="en-US" altLang="zh-TW"/>
              <a:t> = { e = a</a:t>
            </a:r>
            <a:r>
              <a:rPr lang="en-US" altLang="zh-TW" baseline="30000"/>
              <a:t>4</a:t>
            </a:r>
            <a:r>
              <a:rPr lang="en-US" altLang="zh-TW"/>
              <a:t>, a, a</a:t>
            </a:r>
            <a:r>
              <a:rPr lang="en-US" altLang="zh-TW" baseline="30000"/>
              <a:t>2</a:t>
            </a:r>
            <a:r>
              <a:rPr lang="en-US" altLang="zh-TW"/>
              <a:t>, a</a:t>
            </a:r>
            <a:r>
              <a:rPr lang="en-US" altLang="zh-TW" baseline="30000"/>
              <a:t>3</a:t>
            </a:r>
            <a:r>
              <a:rPr lang="en-US" altLang="zh-TW"/>
              <a:t> }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{ e, (123), (321) } is an invariant subgroup of S</a:t>
            </a:r>
            <a:r>
              <a:rPr lang="en-US" altLang="zh-TW" baseline="-25000"/>
              <a:t>3</a:t>
            </a:r>
            <a:r>
              <a:rPr lang="en-US" altLang="zh-TW"/>
              <a:t> but { e, (12) } isn't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T</a:t>
            </a:r>
            <a:r>
              <a:rPr lang="en-US" altLang="zh-TW" baseline="30000"/>
              <a:t>d</a:t>
            </a:r>
            <a:r>
              <a:rPr lang="en-US" altLang="zh-TW" baseline="-25000"/>
              <a:t>m</a:t>
            </a:r>
            <a:r>
              <a:rPr lang="en-US" altLang="zh-TW"/>
              <a:t> is an  invariant subgroup of T</a:t>
            </a:r>
            <a:r>
              <a:rPr lang="en-US" altLang="zh-TW" baseline="30000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6">
                                            <p:txEl>
                                              <p:charRg st="63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136">
                                            <p:txEl>
                                              <p:charRg st="63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7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137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7">
                                            <p:txEl>
                                              <p:charRg st="36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137">
                                            <p:txEl>
                                              <p:charRg st="36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7">
                                            <p:txEl>
                                              <p:charRg st="119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137">
                                            <p:txEl>
                                              <p:charRg st="119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4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4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048580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800" b="0" i="0" baseline="0">
                <a:solidFill>
                  <a:srgbClr val="CC3300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zh-TW"/>
              <a:t> Basic Group Theory</a:t>
            </a:r>
          </a:p>
        </p:txBody>
      </p:sp>
      <p:sp>
        <p:nvSpPr>
          <p:cNvPr id="1048582" name="TextBox 1048581"/>
          <p:cNvSpPr txBox="1"/>
          <p:nvPr/>
        </p:nvSpPr>
        <p:spPr>
          <a:xfrm>
            <a:off x="1219951" y="1643397"/>
            <a:ext cx="7129462" cy="357120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lnSpc>
                <a:spcPct val="125000"/>
              </a:lnSpc>
            </a:pPr>
            <a:r>
              <a:rPr lang="en-US" altLang="zh-TW"/>
              <a:t> 1 	Basic Definitions and Simple Examples </a:t>
            </a:r>
          </a:p>
          <a:p>
            <a:pPr lvl="0" eaLnBrk="1" latinLnBrk="1" hangingPunct="1">
              <a:lnSpc>
                <a:spcPct val="125000"/>
              </a:lnSpc>
            </a:pPr>
            <a:r>
              <a:rPr lang="en-US" altLang="zh-TW"/>
              <a:t> 2 	Further Examples, Subgroups </a:t>
            </a:r>
          </a:p>
          <a:p>
            <a:pPr lvl="0" eaLnBrk="1" latinLnBrk="1" hangingPunct="1">
              <a:lnSpc>
                <a:spcPct val="125000"/>
              </a:lnSpc>
            </a:pPr>
            <a:r>
              <a:rPr lang="en-US" altLang="zh-TW"/>
              <a:t> 3 	The Rearrangement Lemma &amp; the Symmetric Group</a:t>
            </a:r>
          </a:p>
          <a:p>
            <a:pPr lvl="0" eaLnBrk="1" latinLnBrk="1" hangingPunct="1">
              <a:lnSpc>
                <a:spcPct val="125000"/>
              </a:lnSpc>
            </a:pPr>
            <a:r>
              <a:rPr lang="en-US" altLang="zh-TW"/>
              <a:t> 4 	Classes and Invariant Subgroups</a:t>
            </a:r>
          </a:p>
          <a:p>
            <a:pPr lvl="0" eaLnBrk="1" latinLnBrk="1" hangingPunct="1">
              <a:lnSpc>
                <a:spcPct val="125000"/>
              </a:lnSpc>
            </a:pPr>
            <a:r>
              <a:rPr lang="en-US" altLang="zh-TW"/>
              <a:t> 5 	Cosets and Factor (Quotient) Groups</a:t>
            </a:r>
          </a:p>
          <a:p>
            <a:pPr lvl="0" eaLnBrk="1" latinLnBrk="1" hangingPunct="1">
              <a:lnSpc>
                <a:spcPct val="125000"/>
              </a:lnSpc>
            </a:pPr>
            <a:r>
              <a:rPr lang="en-US" altLang="zh-TW"/>
              <a:t> 6 	Homomorphisms</a:t>
            </a:r>
          </a:p>
          <a:p>
            <a:pPr lvl="0" eaLnBrk="1" latinLnBrk="1" hangingPunct="1">
              <a:lnSpc>
                <a:spcPct val="125000"/>
              </a:lnSpc>
            </a:pPr>
            <a:r>
              <a:rPr lang="en-US" altLang="zh-TW"/>
              <a:t> 7 	Direct Products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2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582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2">
                                            <p:txEl>
                                              <p:charRg st="45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582">
                                            <p:txEl>
                                              <p:charRg st="45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2">
                                            <p:txEl>
                                              <p:charRg st="80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8582">
                                            <p:txEl>
                                              <p:charRg st="80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2">
                                            <p:txEl>
                                              <p:charRg st="132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8582">
                                            <p:txEl>
                                              <p:charRg st="132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2">
                                            <p:txEl>
                                              <p:charRg st="170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8582">
                                            <p:txEl>
                                              <p:charRg st="170" end="2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2">
                                            <p:txEl>
                                              <p:charRg st="212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8582">
                                            <p:txEl>
                                              <p:charRg st="212" end="2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2">
                                            <p:txEl>
                                              <p:charRg st="232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8582">
                                            <p:txEl>
                                              <p:charRg st="232" end="2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40" name="TextBox 1049139"/>
          <p:cNvSpPr txBox="1"/>
          <p:nvPr/>
        </p:nvSpPr>
        <p:spPr>
          <a:xfrm>
            <a:off x="250825" y="260350"/>
            <a:ext cx="8208962" cy="19667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Comments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An invariant subgroup must consist of entire classes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Every group G has 2 trivial invariant subgroups {e} &amp; G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Existence of non-trivial invariant subgroup   </a:t>
            </a:r>
            <a:r>
              <a:rPr lang="en-US" altLang="zh-TW">
                <a:sym typeface="Symbol" pitchFamily="18" charset="2"/>
              </a:rPr>
              <a:t></a:t>
            </a:r>
            <a:r>
              <a:rPr lang="en-US" altLang="zh-TW"/>
              <a:t>   G can be factorized</a:t>
            </a:r>
          </a:p>
        </p:txBody>
      </p:sp>
      <p:sp>
        <p:nvSpPr>
          <p:cNvPr id="1049141" name="TextBox 1049140"/>
          <p:cNvSpPr txBox="1"/>
          <p:nvPr/>
        </p:nvSpPr>
        <p:spPr>
          <a:xfrm>
            <a:off x="323850" y="2276475"/>
            <a:ext cx="7993062" cy="143004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Definition</a:t>
            </a:r>
            <a:r>
              <a:rPr lang="en-US" altLang="zh-TW"/>
              <a:t> 9:  Simple &amp; Semi-Simple Groups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A group is </a:t>
            </a:r>
            <a:r>
              <a:rPr lang="en-US" altLang="zh-TW">
                <a:solidFill>
                  <a:schemeClr val="hlink"/>
                </a:solidFill>
              </a:rPr>
              <a:t>simple</a:t>
            </a:r>
            <a:r>
              <a:rPr lang="en-US" altLang="zh-TW"/>
              <a:t> if it has no non-trivial invariant subgroup.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A group is </a:t>
            </a:r>
            <a:r>
              <a:rPr lang="en-US" altLang="zh-TW">
                <a:solidFill>
                  <a:schemeClr val="hlink"/>
                </a:solidFill>
              </a:rPr>
              <a:t>semi-simple</a:t>
            </a:r>
            <a:r>
              <a:rPr lang="en-US" altLang="zh-TW"/>
              <a:t> if it has no Abelian invariant subgroup.</a:t>
            </a:r>
          </a:p>
        </p:txBody>
      </p:sp>
      <p:sp>
        <p:nvSpPr>
          <p:cNvPr id="1049142" name="TextBox 1049141"/>
          <p:cNvSpPr txBox="1"/>
          <p:nvPr/>
        </p:nvSpPr>
        <p:spPr>
          <a:xfrm>
            <a:off x="395287" y="3933825"/>
            <a:ext cx="8497888" cy="332905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Examples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C</a:t>
            </a:r>
            <a:r>
              <a:rPr lang="en-US" altLang="zh-TW" baseline="-25000"/>
              <a:t>n</a:t>
            </a:r>
            <a:r>
              <a:rPr lang="en-US" altLang="zh-TW"/>
              <a:t> with n prime are simple.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C</a:t>
            </a:r>
            <a:r>
              <a:rPr lang="en-US" altLang="zh-TW" baseline="-25000"/>
              <a:t>n</a:t>
            </a:r>
            <a:r>
              <a:rPr lang="en-US" altLang="zh-TW"/>
              <a:t> with n non-prime are neither simple nor semi-simple.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  n = p q  </a:t>
            </a:r>
            <a:r>
              <a:rPr lang="en-US" altLang="zh-TW">
                <a:sym typeface="Symbol" pitchFamily="18" charset="2"/>
              </a:rPr>
              <a:t></a:t>
            </a:r>
            <a:r>
              <a:rPr lang="en-US" altLang="zh-TW"/>
              <a:t>  { e, C</a:t>
            </a:r>
            <a:r>
              <a:rPr lang="en-US" altLang="zh-TW" baseline="-25000"/>
              <a:t>p</a:t>
            </a:r>
            <a:r>
              <a:rPr lang="en-US" altLang="zh-TW"/>
              <a:t>, C</a:t>
            </a:r>
            <a:r>
              <a:rPr lang="en-US" altLang="zh-TW" baseline="-25000"/>
              <a:t>2p</a:t>
            </a:r>
            <a:r>
              <a:rPr lang="en-US" altLang="zh-TW"/>
              <a:t>, …, C</a:t>
            </a:r>
            <a:r>
              <a:rPr lang="en-US" altLang="zh-TW" baseline="-25000"/>
              <a:t>(q–1) p</a:t>
            </a:r>
            <a:r>
              <a:rPr lang="en-US" altLang="zh-TW"/>
              <a:t> }  is an Abelian invariant subgroup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S</a:t>
            </a:r>
            <a:r>
              <a:rPr lang="en-US" altLang="zh-TW" baseline="-25000"/>
              <a:t>3</a:t>
            </a:r>
            <a:r>
              <a:rPr lang="en-US" altLang="zh-TW"/>
              <a:t> is neither simple nor semi-simple.   { e, (123), (321) } is spoiler.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SO(3) is simple but SO(2) is not.  Spoilers:  C</a:t>
            </a:r>
            <a:r>
              <a:rPr lang="en-US" altLang="zh-TW" baseline="-25000"/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1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141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1">
                                            <p:txEl>
                                              <p:charRg st="45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141">
                                            <p:txEl>
                                              <p:charRg st="45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1">
                                            <p:txEl>
                                              <p:charRg st="108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141">
                                            <p:txEl>
                                              <p:charRg st="108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9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49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49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43" name="Title 1049142"/>
          <p:cNvSpPr>
            <a:spLocks noGrp="1"/>
          </p:cNvSpPr>
          <p:nvPr>
            <p:ph type="title"/>
          </p:nvPr>
        </p:nvSpPr>
        <p:spPr>
          <a:xfrm>
            <a:off x="395287" y="0"/>
            <a:ext cx="8229600" cy="41751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800" b="0" i="0" baseline="0">
                <a:solidFill>
                  <a:srgbClr val="CC3300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zh-TW" sz="2400"/>
              <a:t> 5 	Cosets and Factor (Quotient) Groups</a:t>
            </a:r>
          </a:p>
        </p:txBody>
      </p:sp>
      <p:sp>
        <p:nvSpPr>
          <p:cNvPr id="1049144" name="TextBox 1049143"/>
          <p:cNvSpPr txBox="1"/>
          <p:nvPr/>
        </p:nvSpPr>
        <p:spPr>
          <a:xfrm>
            <a:off x="179387" y="549275"/>
            <a:ext cx="6481762" cy="21826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Definition</a:t>
            </a:r>
            <a:r>
              <a:rPr lang="en-US" altLang="zh-TW"/>
              <a:t> 10:  </a:t>
            </a:r>
            <a:r>
              <a:rPr lang="en-US" altLang="zh-TW">
                <a:solidFill>
                  <a:schemeClr val="hlink"/>
                </a:solidFill>
              </a:rPr>
              <a:t>Cosets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Let  H = { h</a:t>
            </a:r>
            <a:r>
              <a:rPr lang="en-US" altLang="zh-TW" baseline="-25000"/>
              <a:t>1</a:t>
            </a:r>
            <a:r>
              <a:rPr lang="en-US" altLang="zh-TW"/>
              <a:t>, h</a:t>
            </a:r>
            <a:r>
              <a:rPr lang="en-US" altLang="zh-TW" baseline="-25000"/>
              <a:t>2</a:t>
            </a:r>
            <a:r>
              <a:rPr lang="en-US" altLang="zh-TW"/>
              <a:t>, … } be a subgroup of </a:t>
            </a:r>
            <a:r>
              <a:rPr lang="en-US" altLang="zh-TW" i="1"/>
              <a:t>G   &amp;  </a:t>
            </a:r>
            <a:r>
              <a:rPr lang="en-US" altLang="zh-TW"/>
              <a:t> p</a:t>
            </a:r>
            <a:r>
              <a:rPr lang="en-US" altLang="zh-TW" i="1"/>
              <a:t> </a:t>
            </a:r>
            <a:r>
              <a:rPr lang="en-US" altLang="zh-TW">
                <a:sym typeface="Symbol" pitchFamily="18" charset="2"/>
              </a:rPr>
              <a:t></a:t>
            </a:r>
            <a:r>
              <a:rPr lang="en-US" altLang="zh-TW"/>
              <a:t> G </a:t>
            </a:r>
            <a:r>
              <a:rPr lang="en-US" altLang="zh-TW" i="1"/>
              <a:t>–</a:t>
            </a:r>
            <a:r>
              <a:rPr lang="en-US" altLang="zh-TW">
                <a:sym typeface="Symbol" pitchFamily="18" charset="2"/>
              </a:rPr>
              <a:t>H</a:t>
            </a:r>
            <a:r>
              <a:rPr lang="en-US" altLang="zh-TW"/>
              <a:t>.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Then   	p H = { p h</a:t>
            </a:r>
            <a:r>
              <a:rPr lang="en-US" altLang="zh-TW" baseline="-25000"/>
              <a:t>1</a:t>
            </a:r>
            <a:r>
              <a:rPr lang="en-US" altLang="zh-TW"/>
              <a:t>, p h</a:t>
            </a:r>
            <a:r>
              <a:rPr lang="en-US" altLang="zh-TW" baseline="-25000"/>
              <a:t>2</a:t>
            </a:r>
            <a:r>
              <a:rPr lang="en-US" altLang="zh-TW"/>
              <a:t>, … }   is a </a:t>
            </a:r>
            <a:r>
              <a:rPr lang="en-US" altLang="zh-TW">
                <a:solidFill>
                  <a:schemeClr val="hlink"/>
                </a:solidFill>
              </a:rPr>
              <a:t>left coset</a:t>
            </a:r>
            <a:r>
              <a:rPr lang="en-US" altLang="zh-TW"/>
              <a:t>  of H,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&amp;	H p = { h</a:t>
            </a:r>
            <a:r>
              <a:rPr lang="en-US" altLang="zh-TW" baseline="-25000"/>
              <a:t>1 </a:t>
            </a:r>
            <a:r>
              <a:rPr lang="en-US" altLang="zh-TW"/>
              <a:t>p, h</a:t>
            </a:r>
            <a:r>
              <a:rPr lang="en-US" altLang="zh-TW" baseline="-25000"/>
              <a:t>2 </a:t>
            </a:r>
            <a:r>
              <a:rPr lang="en-US" altLang="zh-TW"/>
              <a:t>p, … }   is a </a:t>
            </a:r>
            <a:r>
              <a:rPr lang="en-US" altLang="zh-TW">
                <a:solidFill>
                  <a:schemeClr val="hlink"/>
                </a:solidFill>
              </a:rPr>
              <a:t>right coset</a:t>
            </a:r>
            <a:r>
              <a:rPr lang="en-US" altLang="zh-TW"/>
              <a:t>  of H.</a:t>
            </a:r>
          </a:p>
        </p:txBody>
      </p:sp>
      <p:sp>
        <p:nvSpPr>
          <p:cNvPr id="1049145" name="TextBox 1049144"/>
          <p:cNvSpPr txBox="1"/>
          <p:nvPr/>
        </p:nvSpPr>
        <p:spPr>
          <a:xfrm>
            <a:off x="0" y="2645302"/>
            <a:ext cx="8280400" cy="9330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Neither p H, nor H p, is a subgroup of G  (no e)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All cosets of H have the same order as H  ( rearrangement theorem)</a:t>
            </a:r>
          </a:p>
        </p:txBody>
      </p:sp>
      <p:sp>
        <p:nvSpPr>
          <p:cNvPr id="1049146" name="TextBox 1049145"/>
          <p:cNvSpPr txBox="1"/>
          <p:nvPr/>
        </p:nvSpPr>
        <p:spPr>
          <a:xfrm>
            <a:off x="323850" y="3500437"/>
            <a:ext cx="6480175" cy="4757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Lemma</a:t>
            </a:r>
            <a:r>
              <a:rPr lang="en-US" altLang="zh-TW"/>
              <a:t>:	Either   p H = q H   or  p H </a:t>
            </a:r>
            <a:r>
              <a:rPr lang="en-US" altLang="zh-TW">
                <a:sym typeface="Symbol" pitchFamily="18" charset="2"/>
              </a:rPr>
              <a:t> q H = </a:t>
            </a:r>
          </a:p>
        </p:txBody>
      </p:sp>
      <p:sp>
        <p:nvSpPr>
          <p:cNvPr id="1049147" name="TextBox 1049146"/>
          <p:cNvSpPr txBox="1"/>
          <p:nvPr/>
        </p:nvSpPr>
        <p:spPr>
          <a:xfrm>
            <a:off x="323850" y="4076700"/>
            <a:ext cx="7777162" cy="2146948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Proof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If  </a:t>
            </a:r>
            <a:r>
              <a:rPr lang="en-US" altLang="zh-TW">
                <a:sym typeface="Euclid Symbol" pitchFamily="18" charset="2"/>
              </a:rPr>
              <a:t> h</a:t>
            </a:r>
            <a:r>
              <a:rPr lang="en-US" altLang="zh-TW" baseline="-25000">
                <a:sym typeface="Euclid Symbol" pitchFamily="18" charset="2"/>
              </a:rPr>
              <a:t>i</a:t>
            </a:r>
            <a:r>
              <a:rPr lang="en-US" altLang="zh-TW">
                <a:sym typeface="Euclid Symbol" pitchFamily="18" charset="2"/>
              </a:rPr>
              <a:t>  &amp; h</a:t>
            </a:r>
            <a:r>
              <a:rPr lang="en-US" altLang="zh-TW" baseline="-25000">
                <a:sym typeface="Euclid Symbol" pitchFamily="18" charset="2"/>
              </a:rPr>
              <a:t>j</a:t>
            </a:r>
            <a:r>
              <a:rPr lang="en-US" altLang="zh-TW">
                <a:sym typeface="Euclid Symbol" pitchFamily="18" charset="2"/>
              </a:rPr>
              <a:t>   </a:t>
            </a:r>
            <a:r>
              <a:rPr lang="en-US" altLang="zh-TW">
                <a:sym typeface="Symbol" pitchFamily="18" charset="2"/>
              </a:rPr>
              <a:t>   p h</a:t>
            </a:r>
            <a:r>
              <a:rPr lang="en-US" altLang="zh-TW" baseline="-25000">
                <a:sym typeface="Symbol" pitchFamily="18" charset="2"/>
              </a:rPr>
              <a:t>i</a:t>
            </a:r>
            <a:r>
              <a:rPr lang="en-US" altLang="zh-TW">
                <a:sym typeface="Symbol" pitchFamily="18" charset="2"/>
              </a:rPr>
              <a:t> = q h</a:t>
            </a:r>
            <a:r>
              <a:rPr lang="en-US" altLang="zh-TW" baseline="-25000">
                <a:sym typeface="Symbol" pitchFamily="18" charset="2"/>
              </a:rPr>
              <a:t>j	</a:t>
            </a:r>
            <a:r>
              <a:rPr lang="en-US" altLang="zh-TW">
                <a:sym typeface="Symbol" pitchFamily="18" charset="2"/>
              </a:rPr>
              <a:t>	p = q h</a:t>
            </a:r>
            <a:r>
              <a:rPr lang="en-US" altLang="zh-TW" baseline="-25000">
                <a:sym typeface="Symbol" pitchFamily="18" charset="2"/>
              </a:rPr>
              <a:t>j</a:t>
            </a:r>
            <a:r>
              <a:rPr lang="en-US" altLang="zh-TW">
                <a:sym typeface="Symbol" pitchFamily="18" charset="2"/>
              </a:rPr>
              <a:t> h</a:t>
            </a:r>
            <a:r>
              <a:rPr lang="en-US" altLang="zh-TW" baseline="-25000">
                <a:sym typeface="Symbol" pitchFamily="18" charset="2"/>
              </a:rPr>
              <a:t>i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= q h</a:t>
            </a:r>
            <a:r>
              <a:rPr lang="en-US" altLang="zh-TW" baseline="-25000">
                <a:sym typeface="Symbol" pitchFamily="18" charset="2"/>
              </a:rPr>
              <a:t>k</a:t>
            </a:r>
            <a:r>
              <a:rPr lang="en-US" altLang="zh-TW">
                <a:sym typeface="Symbol" pitchFamily="18" charset="2"/>
              </a:rPr>
              <a:t>  qH</a:t>
            </a:r>
          </a:p>
          <a:p>
            <a:pPr lvl="1" eaLnBrk="1" latinLnBrk="1" hangingPunct="1">
              <a:spcBef>
                <a:spcPct val="50000"/>
              </a:spcBef>
              <a:buFont typeface="Symbol" pitchFamily="18" charset="2"/>
              <a:buChar char="\"/>
            </a:pPr>
            <a:r>
              <a:rPr lang="en-US" altLang="zh-TW">
                <a:sym typeface="Symbol" pitchFamily="18" charset="2"/>
              </a:rPr>
              <a:t>    p H = q h</a:t>
            </a:r>
            <a:r>
              <a:rPr lang="en-US" altLang="zh-TW" baseline="-25000">
                <a:sym typeface="Symbol" pitchFamily="18" charset="2"/>
              </a:rPr>
              <a:t>k </a:t>
            </a:r>
            <a:r>
              <a:rPr lang="en-US" altLang="zh-TW">
                <a:sym typeface="Symbol" pitchFamily="18" charset="2"/>
              </a:rPr>
              <a:t>H</a:t>
            </a:r>
            <a:r>
              <a:rPr lang="en-US" altLang="zh-TW" baseline="-25000">
                <a:sym typeface="Symbol" pitchFamily="18" charset="2"/>
              </a:rPr>
              <a:t>  </a:t>
            </a:r>
            <a:r>
              <a:rPr lang="en-US" altLang="zh-TW">
                <a:sym typeface="Symbol" pitchFamily="18" charset="2"/>
              </a:rPr>
              <a:t>= q H</a:t>
            </a:r>
          </a:p>
          <a:p>
            <a:pPr lvl="0" eaLnBrk="1" latinLnBrk="1" hangingPunct="1">
              <a:spcBef>
                <a:spcPct val="50000"/>
              </a:spcBef>
              <a:buFont typeface="Symbol" pitchFamily="18" charset="2"/>
              <a:buNone/>
            </a:pPr>
            <a:r>
              <a:rPr lang="en-US" altLang="zh-TW">
                <a:sym typeface="Symbol" pitchFamily="18" charset="2"/>
              </a:rPr>
              <a:t>Negation of above gives 2nd part of lemma.</a:t>
            </a:r>
          </a:p>
        </p:txBody>
      </p:sp>
      <p:sp>
        <p:nvSpPr>
          <p:cNvPr id="1049148" name="TextBox 1049147"/>
          <p:cNvSpPr txBox="1"/>
          <p:nvPr/>
        </p:nvSpPr>
        <p:spPr>
          <a:xfrm>
            <a:off x="395287" y="6092825"/>
            <a:ext cx="5545137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Corollary</a:t>
            </a:r>
            <a:r>
              <a:rPr lang="en-US" altLang="zh-TW"/>
              <a:t>:	G is partitioned by cosets of H.</a:t>
            </a:r>
          </a:p>
        </p:txBody>
      </p:sp>
      <p:sp>
        <p:nvSpPr>
          <p:cNvPr id="1049149" name="TextBox 1049148"/>
          <p:cNvSpPr txBox="1"/>
          <p:nvPr/>
        </p:nvSpPr>
        <p:spPr>
          <a:xfrm>
            <a:off x="6443662" y="6092825"/>
            <a:ext cx="2700337" cy="4757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  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Lagrange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4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144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4">
                                            <p:txEl>
                                              <p:charRg st="25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144">
                                            <p:txEl>
                                              <p:charRg st="25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4">
                                            <p:txEl>
                                              <p:charRg st="83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144">
                                            <p:txEl>
                                              <p:charRg st="83" end="1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4">
                                            <p:txEl>
                                              <p:charRg st="140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144">
                                            <p:txEl>
                                              <p:charRg st="140" end="1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9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49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4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49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146" grpId="0"/>
      <p:bldP spid="1049148" grpId="0"/>
      <p:bldP spid="104914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50" name="TextBox 1049149"/>
          <p:cNvSpPr txBox="1"/>
          <p:nvPr/>
        </p:nvSpPr>
        <p:spPr>
          <a:xfrm>
            <a:off x="250825" y="0"/>
            <a:ext cx="7272337" cy="145788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Theorem</a:t>
            </a:r>
            <a:r>
              <a:rPr lang="en-US" altLang="zh-TW"/>
              <a:t> 2:  </a:t>
            </a:r>
            <a:r>
              <a:rPr lang="en-US" altLang="zh-TW">
                <a:solidFill>
                  <a:schemeClr val="hlink"/>
                </a:solidFill>
              </a:rPr>
              <a:t>Lagrange </a:t>
            </a:r>
            <a:r>
              <a:rPr lang="en-US" altLang="zh-TW"/>
              <a:t>( for finite groups )</a:t>
            </a:r>
            <a:endParaRPr lang="zh-CN" altLang="en-US"/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H is a subgroup of G  </a:t>
            </a:r>
            <a:r>
              <a:rPr lang="en-US" altLang="zh-TW">
                <a:sym typeface="Symbol" pitchFamily="18" charset="2"/>
              </a:rPr>
              <a:t>   </a:t>
            </a:r>
            <a:r>
              <a:rPr lang="en-US" altLang="zh-TW"/>
              <a:t>Order(G)  / Order(H)  = n</a:t>
            </a:r>
            <a:r>
              <a:rPr lang="en-US" altLang="zh-TW" baseline="-25000"/>
              <a:t>G</a:t>
            </a:r>
            <a:r>
              <a:rPr lang="en-US" altLang="zh-TW"/>
              <a:t> / n</a:t>
            </a:r>
            <a:r>
              <a:rPr lang="en-US" altLang="zh-TW" baseline="-25000"/>
              <a:t>H</a:t>
            </a:r>
            <a:r>
              <a:rPr lang="en-US" altLang="zh-TW"/>
              <a:t>   </a:t>
            </a:r>
            <a:r>
              <a:rPr lang="en-US" altLang="zh-TW">
                <a:sym typeface="Symbol" pitchFamily="18" charset="2"/>
              </a:rPr>
              <a:t> </a:t>
            </a:r>
            <a:r>
              <a:rPr lang="en-US" altLang="zh-TW">
                <a:latin typeface="Euclid Math Two" pitchFamily="18" charset="2"/>
                <a:sym typeface="Symbol" pitchFamily="18" charset="2"/>
              </a:rPr>
              <a:t>N</a:t>
            </a:r>
          </a:p>
        </p:txBody>
      </p:sp>
      <p:sp>
        <p:nvSpPr>
          <p:cNvPr id="1049151" name="TextBox 1049150"/>
          <p:cNvSpPr txBox="1"/>
          <p:nvPr/>
        </p:nvSpPr>
        <p:spPr>
          <a:xfrm>
            <a:off x="3348037" y="2852737"/>
            <a:ext cx="5580062" cy="21556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Examples</a:t>
            </a:r>
            <a:r>
              <a:rPr lang="en-US" altLang="zh-TW"/>
              <a:t>:   S</a:t>
            </a:r>
            <a:r>
              <a:rPr lang="en-US" altLang="zh-TW" baseline="-25000"/>
              <a:t>3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 H</a:t>
            </a:r>
            <a:r>
              <a:rPr lang="en-US" altLang="zh-TW" baseline="-25000"/>
              <a:t>1</a:t>
            </a:r>
            <a:r>
              <a:rPr lang="en-US" altLang="zh-TW"/>
              <a:t> = { e, (123), (321) }.  	One coset: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	 M = (12) H</a:t>
            </a:r>
            <a:r>
              <a:rPr lang="en-US" altLang="zh-TW" baseline="-25000"/>
              <a:t>1</a:t>
            </a:r>
            <a:r>
              <a:rPr lang="en-US" altLang="zh-TW"/>
              <a:t> = (23) H</a:t>
            </a:r>
            <a:r>
              <a:rPr lang="en-US" altLang="zh-TW" baseline="-25000"/>
              <a:t>1</a:t>
            </a:r>
            <a:r>
              <a:rPr lang="en-US" altLang="zh-TW"/>
              <a:t> = (31) H</a:t>
            </a:r>
            <a:r>
              <a:rPr lang="en-US" altLang="zh-TW" baseline="-25000"/>
              <a:t>1</a:t>
            </a:r>
            <a:r>
              <a:rPr lang="en-US" altLang="zh-TW"/>
              <a:t> 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	     = { (12), (23), (31) }</a:t>
            </a:r>
          </a:p>
        </p:txBody>
      </p:sp>
      <p:graphicFrame>
        <p:nvGraphicFramePr>
          <p:cNvPr id="4194320" name="Table 4194319"/>
          <p:cNvGraphicFramePr>
            <a:graphicFrameLocks/>
          </p:cNvGraphicFramePr>
          <p:nvPr/>
        </p:nvGraphicFramePr>
        <p:xfrm>
          <a:off x="5651500" y="981075"/>
          <a:ext cx="3492498" cy="1668458"/>
        </p:xfrm>
        <a:graphic>
          <a:graphicData uri="http://schemas.openxmlformats.org/drawingml/2006/table">
            <a:tbl>
              <a:tblPr/>
              <a:tblGrid>
                <a:gridCol w="576262"/>
                <a:gridCol w="576262"/>
                <a:gridCol w="576262"/>
                <a:gridCol w="647700"/>
                <a:gridCol w="576262"/>
                <a:gridCol w="539750"/>
              </a:tblGrid>
              <a:tr h="288924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</a:tr>
              <a:tr h="27463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77812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76224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7463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276224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97227" name="Picture 2097226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0825" y="2205037"/>
            <a:ext cx="1965325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9202" name="Rectangle 1049201"/>
          <p:cNvSpPr/>
          <p:nvPr/>
        </p:nvSpPr>
        <p:spPr>
          <a:xfrm>
            <a:off x="323850" y="5084762"/>
            <a:ext cx="5795962" cy="165864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H</a:t>
            </a:r>
            <a:r>
              <a:rPr lang="en-US" altLang="zh-TW" baseline="-25000"/>
              <a:t>2</a:t>
            </a:r>
            <a:r>
              <a:rPr lang="en-US" altLang="zh-TW"/>
              <a:t> = { e, (12) } .	 Two cosets: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	M</a:t>
            </a:r>
            <a:r>
              <a:rPr lang="en-US" altLang="zh-TW" baseline="-25000"/>
              <a:t>1</a:t>
            </a:r>
            <a:r>
              <a:rPr lang="en-US" altLang="zh-TW"/>
              <a:t> = (23) H</a:t>
            </a:r>
            <a:r>
              <a:rPr lang="en-US" altLang="zh-TW" baseline="-25000"/>
              <a:t>2</a:t>
            </a:r>
            <a:r>
              <a:rPr lang="en-US" altLang="zh-TW"/>
              <a:t> = (321) H</a:t>
            </a:r>
            <a:r>
              <a:rPr lang="en-US" altLang="zh-TW" baseline="-25000"/>
              <a:t>2</a:t>
            </a:r>
            <a:r>
              <a:rPr lang="en-US" altLang="zh-TW"/>
              <a:t> = { (23), (321) }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	M</a:t>
            </a:r>
            <a:r>
              <a:rPr lang="en-US" altLang="zh-TW" baseline="-25000"/>
              <a:t>2</a:t>
            </a:r>
            <a:r>
              <a:rPr lang="en-US" altLang="zh-TW"/>
              <a:t> = (31) H</a:t>
            </a:r>
            <a:r>
              <a:rPr lang="en-US" altLang="zh-TW" baseline="-25000"/>
              <a:t>2</a:t>
            </a:r>
            <a:r>
              <a:rPr lang="en-US" altLang="zh-TW"/>
              <a:t> = (123) H</a:t>
            </a:r>
            <a:r>
              <a:rPr lang="en-US" altLang="zh-TW" baseline="-25000"/>
              <a:t>2</a:t>
            </a:r>
            <a:r>
              <a:rPr lang="en-US" altLang="zh-TW"/>
              <a:t> = { (31), (123) }</a:t>
            </a:r>
          </a:p>
        </p:txBody>
      </p:sp>
      <p:pic>
        <p:nvPicPr>
          <p:cNvPr id="2097228" name="Picture 2097227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938962" y="4435475"/>
            <a:ext cx="2205037" cy="242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0">
                                            <p:txEl>
                                              <p:charRg st="45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150">
                                            <p:txEl>
                                              <p:charRg st="45" end="1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9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9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9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09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03" name="TextBox 1049202"/>
          <p:cNvSpPr txBox="1"/>
          <p:nvPr/>
        </p:nvSpPr>
        <p:spPr>
          <a:xfrm>
            <a:off x="179387" y="188912"/>
            <a:ext cx="5508625" cy="4757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Thm</a:t>
            </a:r>
            <a:r>
              <a:rPr lang="en-US" altLang="zh-TW"/>
              <a:t>:  	H is an invariant subgroup </a:t>
            </a:r>
            <a:r>
              <a:rPr lang="en-US" altLang="zh-TW">
                <a:sym typeface="Symbol" pitchFamily="18" charset="2"/>
              </a:rPr>
              <a:t>  pH = Hp</a:t>
            </a:r>
          </a:p>
        </p:txBody>
      </p:sp>
      <p:sp>
        <p:nvSpPr>
          <p:cNvPr id="1049204" name="TextBox 1049203"/>
          <p:cNvSpPr txBox="1"/>
          <p:nvPr/>
        </p:nvSpPr>
        <p:spPr>
          <a:xfrm>
            <a:off x="250825" y="692150"/>
            <a:ext cx="5048633" cy="48924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Proof</a:t>
            </a:r>
            <a:r>
              <a:rPr lang="en-US" altLang="zh-TW"/>
              <a:t>:   H invariant   </a:t>
            </a:r>
            <a:r>
              <a:rPr lang="en-US" altLang="zh-TW">
                <a:sym typeface="Symbol" pitchFamily="18" charset="2"/>
              </a:rPr>
              <a:t></a:t>
            </a:r>
            <a:r>
              <a:rPr lang="en-US" altLang="zh-TW"/>
              <a:t>    pHp</a:t>
            </a:r>
            <a:r>
              <a:rPr lang="en-US" altLang="zh-TW" baseline="30000"/>
              <a:t>–1</a:t>
            </a:r>
            <a:r>
              <a:rPr lang="en-US" altLang="zh-TW"/>
              <a:t> = H</a:t>
            </a:r>
          </a:p>
        </p:txBody>
      </p:sp>
      <p:sp>
        <p:nvSpPr>
          <p:cNvPr id="1049205" name="TextBox 1049204"/>
          <p:cNvSpPr txBox="1"/>
          <p:nvPr/>
        </p:nvSpPr>
        <p:spPr>
          <a:xfrm>
            <a:off x="250825" y="1268412"/>
            <a:ext cx="5976937" cy="23731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Theorem</a:t>
            </a:r>
            <a:r>
              <a:rPr lang="en-US" altLang="zh-TW"/>
              <a:t> 3.  Factor / Quotient Group </a:t>
            </a:r>
            <a:r>
              <a:rPr lang="en-US" altLang="zh-TW">
                <a:solidFill>
                  <a:schemeClr val="hlink"/>
                </a:solidFill>
              </a:rPr>
              <a:t>G/H</a:t>
            </a:r>
            <a:endParaRPr lang="zh-CN" altLang="en-US"/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Let H be an invariant subgroup of G.  Then  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 G/H </a:t>
            </a:r>
            <a:r>
              <a:rPr lang="en-US" altLang="zh-TW">
                <a:sym typeface="Symbol" pitchFamily="18" charset="2"/>
              </a:rPr>
              <a:t> { </a:t>
            </a:r>
            <a:r>
              <a:rPr lang="en-US" altLang="zh-TW"/>
              <a:t>{ pH | </a:t>
            </a:r>
            <a:r>
              <a:rPr lang="en-US" altLang="zh-TW">
                <a:sym typeface="Symbol" pitchFamily="18" charset="2"/>
              </a:rPr>
              <a:t>p G </a:t>
            </a:r>
            <a:r>
              <a:rPr lang="en-US" altLang="zh-TW"/>
              <a:t>}, • }   with    pH </a:t>
            </a:r>
            <a:r>
              <a:rPr lang="en-US" altLang="zh-TW">
                <a:ea typeface="Arial" charset="0"/>
              </a:rPr>
              <a:t>• qH </a:t>
            </a:r>
            <a:r>
              <a:rPr lang="en-US" altLang="zh-TW">
                <a:ea typeface="Arial" charset="0"/>
                <a:sym typeface="Symbol" pitchFamily="18" charset="2"/>
              </a:rPr>
              <a:t></a:t>
            </a:r>
            <a:r>
              <a:rPr lang="en-US" altLang="zh-TW">
                <a:ea typeface="Arial" charset="0"/>
              </a:rPr>
              <a:t> (pq) H  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ea typeface="Arial" charset="0"/>
              </a:rPr>
              <a:t>is a (factor) group of G.    Its order is  n</a:t>
            </a:r>
            <a:r>
              <a:rPr lang="en-US" altLang="zh-TW" baseline="-25000">
                <a:ea typeface="Arial" charset="0"/>
              </a:rPr>
              <a:t>G</a:t>
            </a:r>
            <a:r>
              <a:rPr lang="en-US" altLang="zh-TW">
                <a:ea typeface="Arial" charset="0"/>
              </a:rPr>
              <a:t> / n</a:t>
            </a:r>
            <a:r>
              <a:rPr lang="en-US" altLang="zh-TW" baseline="-25000">
                <a:ea typeface="Arial" charset="0"/>
              </a:rPr>
              <a:t>H</a:t>
            </a:r>
            <a:r>
              <a:rPr lang="en-US" altLang="zh-TW">
                <a:ea typeface="Arial" charset="0"/>
              </a:rPr>
              <a:t>.</a:t>
            </a:r>
          </a:p>
        </p:txBody>
      </p:sp>
      <p:sp>
        <p:nvSpPr>
          <p:cNvPr id="1049206" name="TextBox 1049205"/>
          <p:cNvSpPr txBox="1"/>
          <p:nvPr/>
        </p:nvSpPr>
        <p:spPr>
          <a:xfrm>
            <a:off x="179387" y="3429000"/>
            <a:ext cx="4824412" cy="2253348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</a:t>
            </a:r>
            <a:r>
              <a:rPr lang="en-US" altLang="zh-TW">
                <a:solidFill>
                  <a:srgbClr val="CC3300"/>
                </a:solidFill>
              </a:rPr>
              <a:t>Example</a:t>
            </a:r>
            <a:r>
              <a:rPr lang="en-US" altLang="zh-TW"/>
              <a:t> </a:t>
            </a:r>
            <a:r>
              <a:rPr lang="en-US" altLang="zh-TW">
                <a:solidFill>
                  <a:srgbClr val="CC3300"/>
                </a:solidFill>
              </a:rPr>
              <a:t>1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C</a:t>
            </a:r>
            <a:r>
              <a:rPr lang="en-US" altLang="zh-TW" baseline="-25000">
                <a:solidFill>
                  <a:schemeClr val="hlink"/>
                </a:solidFill>
              </a:rPr>
              <a:t>4</a:t>
            </a:r>
            <a:r>
              <a:rPr lang="en-US" altLang="zh-TW"/>
              <a:t> = { e = a</a:t>
            </a:r>
            <a:r>
              <a:rPr lang="en-US" altLang="zh-TW" baseline="30000"/>
              <a:t>4</a:t>
            </a:r>
            <a:r>
              <a:rPr lang="en-US" altLang="zh-TW"/>
              <a:t>, a, a</a:t>
            </a:r>
            <a:r>
              <a:rPr lang="en-US" altLang="zh-TW" baseline="30000"/>
              <a:t>2</a:t>
            </a:r>
            <a:r>
              <a:rPr lang="en-US" altLang="zh-TW"/>
              <a:t>, a</a:t>
            </a:r>
            <a:r>
              <a:rPr lang="en-US" altLang="zh-TW" baseline="30000"/>
              <a:t>3</a:t>
            </a:r>
            <a:r>
              <a:rPr lang="en-US" altLang="zh-TW"/>
              <a:t> }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  H = { e, a</a:t>
            </a:r>
            <a:r>
              <a:rPr lang="en-US" altLang="zh-TW" baseline="30000"/>
              <a:t>2</a:t>
            </a:r>
            <a:r>
              <a:rPr lang="en-US" altLang="zh-TW"/>
              <a:t> }  is an invariant subgroup.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  Coset    M = a H = a</a:t>
            </a:r>
            <a:r>
              <a:rPr lang="en-US" altLang="zh-TW" baseline="30000"/>
              <a:t>2</a:t>
            </a:r>
            <a:r>
              <a:rPr lang="en-US" altLang="zh-TW"/>
              <a:t> H = { a, a</a:t>
            </a:r>
            <a:r>
              <a:rPr lang="en-US" altLang="zh-TW" baseline="30000"/>
              <a:t>3</a:t>
            </a:r>
            <a:r>
              <a:rPr lang="en-US" altLang="zh-TW"/>
              <a:t> }.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  Factor group   </a:t>
            </a:r>
            <a:r>
              <a:rPr lang="en-US" altLang="zh-TW">
                <a:solidFill>
                  <a:schemeClr val="hlink"/>
                </a:solidFill>
              </a:rPr>
              <a:t>C</a:t>
            </a:r>
            <a:r>
              <a:rPr lang="en-US" altLang="zh-TW" baseline="-25000">
                <a:solidFill>
                  <a:schemeClr val="hlink"/>
                </a:solidFill>
              </a:rPr>
              <a:t>4</a:t>
            </a:r>
            <a:r>
              <a:rPr lang="en-US" altLang="zh-TW">
                <a:solidFill>
                  <a:schemeClr val="hlink"/>
                </a:solidFill>
              </a:rPr>
              <a:t>/H</a:t>
            </a:r>
            <a:r>
              <a:rPr lang="en-US" altLang="zh-TW"/>
              <a:t> = { H, M } </a:t>
            </a:r>
            <a:r>
              <a:rPr lang="en-US" altLang="zh-TW">
                <a:sym typeface="Symbol" pitchFamily="18" charset="2"/>
              </a:rPr>
              <a:t> C</a:t>
            </a:r>
            <a:r>
              <a:rPr lang="en-US" altLang="zh-TW" baseline="-25000">
                <a:sym typeface="Symbol" pitchFamily="18" charset="2"/>
              </a:rPr>
              <a:t>2</a:t>
            </a:r>
          </a:p>
        </p:txBody>
      </p:sp>
      <p:graphicFrame>
        <p:nvGraphicFramePr>
          <p:cNvPr id="4194321" name="Table 4194320"/>
          <p:cNvGraphicFramePr>
            <a:graphicFrameLocks/>
          </p:cNvGraphicFramePr>
          <p:nvPr/>
        </p:nvGraphicFramePr>
        <p:xfrm>
          <a:off x="6948487" y="3789362"/>
          <a:ext cx="792161" cy="793114"/>
        </p:xfrm>
        <a:graphic>
          <a:graphicData uri="http://schemas.openxmlformats.org/drawingml/2006/table">
            <a:tbl>
              <a:tblPr/>
              <a:tblGrid>
                <a:gridCol w="396874"/>
                <a:gridCol w="395287"/>
              </a:tblGrid>
              <a:tr h="396874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M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5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205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5">
                                            <p:txEl>
                                              <p:charRg st="42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205">
                                            <p:txEl>
                                              <p:charRg st="42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5">
                                            <p:txEl>
                                              <p:charRg st="87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205">
                                            <p:txEl>
                                              <p:charRg st="87" end="1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5">
                                            <p:txEl>
                                              <p:charRg st="145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205">
                                            <p:txEl>
                                              <p:charRg st="145" end="1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19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20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17" name="TextBox 1049216"/>
          <p:cNvSpPr txBox="1"/>
          <p:nvPr/>
        </p:nvSpPr>
        <p:spPr>
          <a:xfrm>
            <a:off x="0" y="0"/>
            <a:ext cx="5976937" cy="301315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</a:t>
            </a:r>
            <a:r>
              <a:rPr lang="en-US" altLang="zh-TW">
                <a:solidFill>
                  <a:srgbClr val="CC3300"/>
                </a:solidFill>
              </a:rPr>
              <a:t>Example</a:t>
            </a:r>
            <a:r>
              <a:rPr lang="en-US" altLang="zh-TW"/>
              <a:t> </a:t>
            </a:r>
            <a:r>
              <a:rPr lang="en-US" altLang="zh-TW">
                <a:solidFill>
                  <a:srgbClr val="CC3300"/>
                </a:solidFill>
              </a:rPr>
              <a:t>2</a:t>
            </a:r>
            <a:r>
              <a:rPr lang="en-US" altLang="zh-TW"/>
              <a:t>:   </a:t>
            </a:r>
            <a:r>
              <a:rPr lang="en-US" altLang="zh-TW">
                <a:solidFill>
                  <a:schemeClr val="hlink"/>
                </a:solidFill>
              </a:rPr>
              <a:t>S</a:t>
            </a:r>
            <a:r>
              <a:rPr lang="en-US" altLang="zh-TW" baseline="-25000">
                <a:solidFill>
                  <a:schemeClr val="hlink"/>
                </a:solidFill>
              </a:rPr>
              <a:t>3</a:t>
            </a:r>
            <a:r>
              <a:rPr lang="en-US" altLang="zh-TW"/>
              <a:t> = { e, (123), (132), (23), (13), (12) }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  H = { e, (123), (132) }  is invariant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  Coset    M = { (23), (13), (12) }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  Factor group   </a:t>
            </a:r>
            <a:r>
              <a:rPr lang="en-US" altLang="zh-TW">
                <a:solidFill>
                  <a:schemeClr val="hlink"/>
                </a:solidFill>
              </a:rPr>
              <a:t>S</a:t>
            </a:r>
            <a:r>
              <a:rPr lang="en-US" altLang="zh-TW" baseline="-25000">
                <a:solidFill>
                  <a:schemeClr val="hlink"/>
                </a:solidFill>
              </a:rPr>
              <a:t>3 </a:t>
            </a:r>
            <a:r>
              <a:rPr lang="en-US" altLang="zh-TW">
                <a:solidFill>
                  <a:schemeClr val="hlink"/>
                </a:solidFill>
              </a:rPr>
              <a:t>/H</a:t>
            </a:r>
            <a:r>
              <a:rPr lang="en-US" altLang="zh-TW"/>
              <a:t> = { H, M } </a:t>
            </a:r>
            <a:r>
              <a:rPr lang="en-US" altLang="zh-TW">
                <a:sym typeface="Symbol" pitchFamily="18" charset="2"/>
              </a:rPr>
              <a:t> C</a:t>
            </a:r>
            <a:r>
              <a:rPr lang="en-US" altLang="zh-TW" baseline="-25000">
                <a:sym typeface="Symbol" pitchFamily="18" charset="2"/>
              </a:rPr>
              <a:t>2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 baseline="-25000">
                <a:sym typeface="Symbol" pitchFamily="18" charset="2"/>
              </a:rPr>
              <a:t>		</a:t>
            </a:r>
            <a:r>
              <a:rPr lang="en-US" altLang="zh-TW">
                <a:sym typeface="Symbol" pitchFamily="18" charset="2"/>
              </a:rPr>
              <a:t>C</a:t>
            </a:r>
            <a:r>
              <a:rPr lang="en-US" altLang="zh-TW" baseline="-25000">
                <a:sym typeface="Symbol" pitchFamily="18" charset="2"/>
              </a:rPr>
              <a:t>3v </a:t>
            </a:r>
            <a:r>
              <a:rPr lang="en-US" altLang="zh-TW">
                <a:sym typeface="Symbol" pitchFamily="18" charset="2"/>
              </a:rPr>
              <a:t>/ C</a:t>
            </a:r>
            <a:r>
              <a:rPr lang="en-US" altLang="zh-TW" baseline="-25000">
                <a:sym typeface="Symbol" pitchFamily="18" charset="2"/>
              </a:rPr>
              <a:t>3</a:t>
            </a:r>
            <a:r>
              <a:rPr lang="en-US" altLang="zh-TW">
                <a:sym typeface="Symbol" pitchFamily="18" charset="2"/>
              </a:rPr>
              <a:t> 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 C</a:t>
            </a:r>
            <a:r>
              <a:rPr lang="en-US" altLang="zh-TW" baseline="-25000">
                <a:sym typeface="Symbol" pitchFamily="18" charset="2"/>
              </a:rPr>
              <a:t>2</a:t>
            </a:r>
          </a:p>
        </p:txBody>
      </p:sp>
      <p:graphicFrame>
        <p:nvGraphicFramePr>
          <p:cNvPr id="4194322" name="Table 4194321"/>
          <p:cNvGraphicFramePr>
            <a:graphicFrameLocks/>
          </p:cNvGraphicFramePr>
          <p:nvPr/>
        </p:nvGraphicFramePr>
        <p:xfrm>
          <a:off x="6084887" y="188912"/>
          <a:ext cx="3059108" cy="1873248"/>
        </p:xfrm>
        <a:graphic>
          <a:graphicData uri="http://schemas.openxmlformats.org/drawingml/2006/table">
            <a:tbl>
              <a:tblPr/>
              <a:tblGrid>
                <a:gridCol w="509587"/>
                <a:gridCol w="511174"/>
                <a:gridCol w="509587"/>
                <a:gridCol w="507999"/>
                <a:gridCol w="511174"/>
                <a:gridCol w="509587"/>
              </a:tblGrid>
              <a:tr h="31273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1273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1273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1273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2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9268" name="TextBox 1049267"/>
          <p:cNvSpPr txBox="1"/>
          <p:nvPr/>
        </p:nvSpPr>
        <p:spPr>
          <a:xfrm>
            <a:off x="0" y="3202063"/>
            <a:ext cx="8569325" cy="349025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</a:t>
            </a:r>
            <a:r>
              <a:rPr lang="en-US" altLang="zh-TW">
                <a:solidFill>
                  <a:srgbClr val="CC3300"/>
                </a:solidFill>
              </a:rPr>
              <a:t>Example</a:t>
            </a:r>
            <a:r>
              <a:rPr lang="en-US" altLang="zh-TW"/>
              <a:t> </a:t>
            </a:r>
            <a:r>
              <a:rPr lang="en-US" altLang="zh-TW">
                <a:solidFill>
                  <a:srgbClr val="CC3300"/>
                </a:solidFill>
              </a:rPr>
              <a:t>3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T</a:t>
            </a:r>
            <a:r>
              <a:rPr lang="en-US" altLang="zh-TW" baseline="30000">
                <a:solidFill>
                  <a:schemeClr val="hlink"/>
                </a:solidFill>
              </a:rPr>
              <a:t>d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  = { T(n), n </a:t>
            </a:r>
            <a:r>
              <a:rPr lang="en-US" altLang="zh-TW">
                <a:latin typeface="Euclid Math Two" pitchFamily="18" charset="2"/>
                <a:sym typeface="Symbol" pitchFamily="18" charset="2"/>
              </a:rPr>
              <a:t>Z</a:t>
            </a:r>
            <a:r>
              <a:rPr lang="en-US" altLang="zh-TW">
                <a:sym typeface="Symbol" pitchFamily="18" charset="2"/>
              </a:rPr>
              <a:t> }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</a:t>
            </a:r>
            <a:r>
              <a:rPr lang="en-US" altLang="zh-TW" baseline="-25000">
                <a:sym typeface="Symbol" pitchFamily="18" charset="2"/>
              </a:rPr>
              <a:t>m</a:t>
            </a:r>
            <a:r>
              <a:rPr lang="en-US" altLang="zh-TW">
                <a:sym typeface="Symbol" pitchFamily="18" charset="2"/>
              </a:rPr>
              <a:t> = { T(mn), n </a:t>
            </a:r>
            <a:r>
              <a:rPr lang="en-US" altLang="zh-TW">
                <a:latin typeface="Euclid Math Two" pitchFamily="18" charset="2"/>
                <a:sym typeface="Symbol" pitchFamily="18" charset="2"/>
              </a:rPr>
              <a:t>Z</a:t>
            </a:r>
            <a:r>
              <a:rPr lang="en-US" altLang="zh-TW">
                <a:sym typeface="Symbol" pitchFamily="18" charset="2"/>
              </a:rPr>
              <a:t> }  </a:t>
            </a:r>
            <a:r>
              <a:rPr lang="en-US" altLang="zh-TW"/>
              <a:t>is an invariant subgroup.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Cosets: 	T(k) </a:t>
            </a:r>
            <a:r>
              <a:rPr lang="en-US" altLang="zh-TW">
                <a:sym typeface="Symbol" pitchFamily="18" charset="2"/>
              </a:rPr>
              <a:t></a:t>
            </a:r>
            <a:r>
              <a:rPr lang="en-US" altLang="zh-TW" baseline="-25000">
                <a:sym typeface="Symbol" pitchFamily="18" charset="2"/>
              </a:rPr>
              <a:t>m		</a:t>
            </a:r>
            <a:r>
              <a:rPr lang="en-US" altLang="zh-TW">
                <a:sym typeface="Symbol" pitchFamily="18" charset="2"/>
              </a:rPr>
              <a:t>k = 1, …, m –1      &amp;    </a:t>
            </a:r>
            <a:r>
              <a:rPr lang="en-US" altLang="zh-TW"/>
              <a:t>T(m) </a:t>
            </a:r>
            <a:r>
              <a:rPr lang="en-US" altLang="zh-TW">
                <a:sym typeface="Symbol" pitchFamily="18" charset="2"/>
              </a:rPr>
              <a:t></a:t>
            </a:r>
            <a:r>
              <a:rPr lang="en-US" altLang="zh-TW" baseline="-25000">
                <a:sym typeface="Symbol" pitchFamily="18" charset="2"/>
              </a:rPr>
              <a:t>m  </a:t>
            </a:r>
            <a:r>
              <a:rPr lang="en-US" altLang="zh-TW"/>
              <a:t>= </a:t>
            </a:r>
            <a:r>
              <a:rPr lang="en-US" altLang="zh-TW">
                <a:sym typeface="Symbol" pitchFamily="18" charset="2"/>
              </a:rPr>
              <a:t></a:t>
            </a:r>
            <a:r>
              <a:rPr lang="en-US" altLang="zh-TW" baseline="-25000">
                <a:sym typeface="Symbol" pitchFamily="18" charset="2"/>
              </a:rPr>
              <a:t>m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Products: 	T(k) </a:t>
            </a:r>
            <a:r>
              <a:rPr lang="en-US" altLang="zh-TW">
                <a:sym typeface="Symbol" pitchFamily="18" charset="2"/>
              </a:rPr>
              <a:t></a:t>
            </a:r>
            <a:r>
              <a:rPr lang="en-US" altLang="zh-TW" baseline="-25000">
                <a:sym typeface="Symbol" pitchFamily="18" charset="2"/>
              </a:rPr>
              <a:t>m </a:t>
            </a:r>
            <a:r>
              <a:rPr lang="en-US" altLang="zh-TW">
                <a:ea typeface="Arial" charset="0"/>
                <a:sym typeface="Symbol" pitchFamily="18" charset="2"/>
              </a:rPr>
              <a:t>• </a:t>
            </a:r>
            <a:r>
              <a:rPr lang="en-US" altLang="zh-TW"/>
              <a:t>T(j) </a:t>
            </a:r>
            <a:r>
              <a:rPr lang="en-US" altLang="zh-TW">
                <a:sym typeface="Symbol" pitchFamily="18" charset="2"/>
              </a:rPr>
              <a:t></a:t>
            </a:r>
            <a:r>
              <a:rPr lang="en-US" altLang="zh-TW" baseline="-25000">
                <a:sym typeface="Symbol" pitchFamily="18" charset="2"/>
              </a:rPr>
              <a:t>m</a:t>
            </a:r>
            <a:r>
              <a:rPr lang="en-US" altLang="zh-TW">
                <a:sym typeface="Symbol" pitchFamily="18" charset="2"/>
              </a:rPr>
              <a:t> = </a:t>
            </a:r>
            <a:r>
              <a:rPr lang="en-US" altLang="zh-TW"/>
              <a:t>T(k+j) </a:t>
            </a:r>
            <a:r>
              <a:rPr lang="en-US" altLang="zh-TW">
                <a:sym typeface="Symbol" pitchFamily="18" charset="2"/>
              </a:rPr>
              <a:t></a:t>
            </a:r>
            <a:r>
              <a:rPr lang="en-US" altLang="zh-TW" baseline="-25000">
                <a:sym typeface="Symbol" pitchFamily="18" charset="2"/>
              </a:rPr>
              <a:t>m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Factor group: 	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</a:t>
            </a:r>
            <a:r>
              <a:rPr lang="en-US" altLang="zh-TW" baseline="-25000">
                <a:solidFill>
                  <a:schemeClr val="hlink"/>
                </a:solidFill>
              </a:rPr>
              <a:t> </a:t>
            </a:r>
            <a:r>
              <a:rPr lang="en-US" altLang="zh-TW">
                <a:solidFill>
                  <a:schemeClr val="hlink"/>
                </a:solidFill>
              </a:rPr>
              <a:t>/ 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</a:t>
            </a:r>
            <a:r>
              <a:rPr lang="en-US" altLang="zh-TW" baseline="-25000">
                <a:solidFill>
                  <a:schemeClr val="hlink"/>
                </a:solidFill>
                <a:sym typeface="Symbol" pitchFamily="18" charset="2"/>
              </a:rPr>
              <a:t>m</a:t>
            </a:r>
            <a:r>
              <a:rPr lang="en-US" altLang="zh-TW"/>
              <a:t> = { { T(k) </a:t>
            </a:r>
            <a:r>
              <a:rPr lang="en-US" altLang="zh-TW">
                <a:sym typeface="Symbol" pitchFamily="18" charset="2"/>
              </a:rPr>
              <a:t></a:t>
            </a:r>
            <a:r>
              <a:rPr lang="en-US" altLang="zh-TW" baseline="-25000">
                <a:sym typeface="Symbol" pitchFamily="18" charset="2"/>
              </a:rPr>
              <a:t>m</a:t>
            </a:r>
            <a:r>
              <a:rPr lang="en-US" altLang="zh-TW">
                <a:sym typeface="Symbol" pitchFamily="18" charset="2"/>
              </a:rPr>
              <a:t> | k = 1, …, m –1</a:t>
            </a:r>
            <a:r>
              <a:rPr lang="en-US" altLang="zh-TW"/>
              <a:t> }, </a:t>
            </a:r>
            <a:r>
              <a:rPr lang="en-US" altLang="zh-TW">
                <a:sym typeface="Symbol" pitchFamily="18" charset="2"/>
              </a:rPr>
              <a:t>• </a:t>
            </a:r>
            <a:r>
              <a:rPr lang="en-US" altLang="zh-TW"/>
              <a:t>}  </a:t>
            </a:r>
            <a:r>
              <a:rPr lang="en-US" altLang="zh-TW">
                <a:sym typeface="Symbol" pitchFamily="18" charset="2"/>
              </a:rPr>
              <a:t> C</a:t>
            </a:r>
            <a:r>
              <a:rPr lang="en-US" altLang="zh-TW" baseline="-25000">
                <a:sym typeface="Symbol" pitchFamily="18" charset="2"/>
              </a:rPr>
              <a:t>m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 </a:t>
            </a:r>
            <a:r>
              <a:rPr lang="en-US" altLang="zh-TW">
                <a:solidFill>
                  <a:srgbClr val="FF00FF"/>
                </a:solidFill>
                <a:sym typeface="Symbol" pitchFamily="18" charset="2"/>
              </a:rPr>
              <a:t>Caution</a:t>
            </a:r>
            <a:r>
              <a:rPr lang="en-US" altLang="zh-TW">
                <a:sym typeface="Symbol" pitchFamily="18" charset="2"/>
              </a:rPr>
              <a:t>:	 </a:t>
            </a:r>
            <a:r>
              <a:rPr lang="en-US" altLang="zh-TW" baseline="-25000"/>
              <a:t>m  </a:t>
            </a:r>
            <a:r>
              <a:rPr lang="en-US" altLang="zh-TW">
                <a:sym typeface="Symbol" pitchFamily="18" charset="2"/>
              </a:rPr>
              <a:t>  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4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70" name="Title 1049269"/>
          <p:cNvSpPr>
            <a:spLocks noGrp="1"/>
          </p:cNvSpPr>
          <p:nvPr>
            <p:ph type="title"/>
          </p:nvPr>
        </p:nvSpPr>
        <p:spPr>
          <a:xfrm>
            <a:off x="468312" y="188912"/>
            <a:ext cx="8229600" cy="41751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800" b="0" i="0" baseline="0">
                <a:solidFill>
                  <a:srgbClr val="CC3300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zh-TW" sz="2400"/>
              <a:t> 6 	Homomorphisms</a:t>
            </a:r>
          </a:p>
        </p:txBody>
      </p:sp>
      <p:sp>
        <p:nvSpPr>
          <p:cNvPr id="1049271" name="TextBox 1049270"/>
          <p:cNvSpPr txBox="1"/>
          <p:nvPr/>
        </p:nvSpPr>
        <p:spPr>
          <a:xfrm>
            <a:off x="250825" y="765175"/>
            <a:ext cx="8497888" cy="2230476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Definition</a:t>
            </a:r>
            <a:r>
              <a:rPr lang="en-US" altLang="zh-TW"/>
              <a:t> 11:  </a:t>
            </a:r>
            <a:r>
              <a:rPr lang="en-US" altLang="zh-TW">
                <a:solidFill>
                  <a:schemeClr val="hlink"/>
                </a:solidFill>
              </a:rPr>
              <a:t>Homomorphism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G  is homomorphic to G'  ( G ~ G' )  if  </a:t>
            </a:r>
            <a:r>
              <a:rPr lang="en-US" altLang="zh-TW">
                <a:sym typeface="Euclid Symbol" pitchFamily="18" charset="2"/>
              </a:rPr>
              <a:t>  </a:t>
            </a:r>
            <a:r>
              <a:rPr lang="en-US" altLang="zh-TW"/>
              <a:t>a group structure preserving mapping from G to G', i.e.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Euclid Symbol" pitchFamily="18" charset="2"/>
              </a:rPr>
              <a:t></a:t>
            </a:r>
            <a:r>
              <a:rPr lang="en-US" altLang="zh-TW"/>
              <a:t> 	</a:t>
            </a:r>
            <a:r>
              <a:rPr lang="en-US" altLang="zh-TW">
                <a:sym typeface="Symbol" pitchFamily="18" charset="2"/>
              </a:rPr>
              <a:t> </a:t>
            </a:r>
            <a:r>
              <a:rPr lang="en-US" altLang="zh-TW"/>
              <a:t>:  G </a:t>
            </a:r>
            <a:r>
              <a:rPr lang="en-US" altLang="zh-TW">
                <a:sym typeface="Symbol" pitchFamily="18" charset="2"/>
              </a:rPr>
              <a:t> G'  	g </a:t>
            </a:r>
            <a:r>
              <a:rPr lang="en-US" altLang="zh-TW">
                <a:latin typeface="Euclid" pitchFamily="18" charset="0"/>
                <a:sym typeface="Symbol" pitchFamily="18" charset="2"/>
              </a:rPr>
              <a:t> </a:t>
            </a:r>
            <a:r>
              <a:rPr lang="en-US" altLang="zh-TW">
                <a:latin typeface="Euclid" pitchFamily="18" charset="0"/>
                <a:sym typeface="Euclid Extra" pitchFamily="18" charset="2"/>
              </a:rPr>
              <a:t> </a:t>
            </a:r>
            <a:r>
              <a:rPr lang="en-US" altLang="zh-TW">
                <a:latin typeface="Arial Unicode MS" pitchFamily="34" charset="-120"/>
                <a:sym typeface="Euclid Extra" pitchFamily="18" charset="2"/>
              </a:rPr>
              <a:t>g' = </a:t>
            </a:r>
            <a:r>
              <a:rPr lang="en-US" altLang="zh-TW">
                <a:latin typeface="Arial Unicode MS" pitchFamily="34" charset="-120"/>
                <a:sym typeface="Symbol" pitchFamily="18" charset="2"/>
              </a:rPr>
              <a:t></a:t>
            </a:r>
            <a:r>
              <a:rPr lang="en-US" altLang="zh-TW">
                <a:latin typeface="Arial Unicode MS" pitchFamily="34" charset="-120"/>
                <a:sym typeface="Euclid Extra" pitchFamily="18" charset="2"/>
              </a:rPr>
              <a:t>(g)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 	       a b = c    </a:t>
            </a:r>
            <a:r>
              <a:rPr lang="en-US" altLang="zh-TW">
                <a:sym typeface="Euclid Extra" pitchFamily="18" charset="2"/>
              </a:rPr>
              <a:t></a:t>
            </a:r>
            <a:r>
              <a:rPr lang="en-US" altLang="zh-TW">
                <a:sym typeface="Symbol" pitchFamily="18" charset="2"/>
              </a:rPr>
              <a:t>  a' b' = c'</a:t>
            </a:r>
          </a:p>
        </p:txBody>
      </p:sp>
      <p:sp>
        <p:nvSpPr>
          <p:cNvPr id="1049272" name="TextBox 1049271"/>
          <p:cNvSpPr txBox="1"/>
          <p:nvPr/>
        </p:nvSpPr>
        <p:spPr>
          <a:xfrm>
            <a:off x="250825" y="2997200"/>
            <a:ext cx="5256212" cy="4757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Isomomorphism</a:t>
            </a:r>
            <a:r>
              <a:rPr lang="en-US" altLang="zh-TW"/>
              <a:t>:  </a:t>
            </a:r>
            <a:r>
              <a:rPr lang="en-US" altLang="zh-TW">
                <a:sym typeface="Symbol" pitchFamily="18" charset="2"/>
              </a:rPr>
              <a:t>  is invertible  ( 1-1 onto ).</a:t>
            </a:r>
          </a:p>
        </p:txBody>
      </p:sp>
      <p:sp>
        <p:nvSpPr>
          <p:cNvPr id="1049273" name="TextBox 1049272"/>
          <p:cNvSpPr txBox="1"/>
          <p:nvPr/>
        </p:nvSpPr>
        <p:spPr>
          <a:xfrm>
            <a:off x="179387" y="3429000"/>
            <a:ext cx="4537075" cy="27098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</a:t>
            </a:r>
            <a:r>
              <a:rPr lang="en-US" altLang="zh-TW"/>
              <a:t>:  S</a:t>
            </a:r>
            <a:r>
              <a:rPr lang="en-US" altLang="zh-TW" baseline="-25000"/>
              <a:t>3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 C</a:t>
            </a:r>
            <a:r>
              <a:rPr lang="en-US" altLang="zh-TW" baseline="-25000">
                <a:sym typeface="Symbol" pitchFamily="18" charset="2"/>
              </a:rPr>
              <a:t>2</a:t>
            </a:r>
            <a:r>
              <a:rPr lang="en-US" altLang="zh-TW">
                <a:sym typeface="Symbol" pitchFamily="18" charset="2"/>
              </a:rPr>
              <a:t>  	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with	(e) = [(123)] = [(321)] = e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	[(23)] = [(31)] = [(12)] = a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is a homorphism </a:t>
            </a:r>
            <a:r>
              <a:rPr lang="en-US" altLang="zh-TW"/>
              <a:t>S</a:t>
            </a:r>
            <a:r>
              <a:rPr lang="en-US" altLang="zh-TW" baseline="-25000"/>
              <a:t>3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~ C</a:t>
            </a:r>
            <a:r>
              <a:rPr lang="en-US" altLang="zh-TW" baseline="-25000">
                <a:sym typeface="Symbol" pitchFamily="18" charset="2"/>
              </a:rPr>
              <a:t>2</a:t>
            </a:r>
            <a:r>
              <a:rPr lang="en-US" altLang="zh-TW">
                <a:sym typeface="Symbol" pitchFamily="18" charset="2"/>
              </a:rPr>
              <a:t>.</a:t>
            </a:r>
          </a:p>
        </p:txBody>
      </p:sp>
      <p:pic>
        <p:nvPicPr>
          <p:cNvPr id="2097229" name="Picture 2097228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643437" y="4156075"/>
            <a:ext cx="4178300" cy="1966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1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271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1">
                                            <p:txEl>
                                              <p:charRg st="31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271">
                                            <p:txEl>
                                              <p:charRg st="31" end="1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1">
                                            <p:txEl>
                                              <p:charRg st="131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271">
                                            <p:txEl>
                                              <p:charRg st="131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1">
                                            <p:txEl>
                                              <p:charRg st="164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49271">
                                            <p:txEl>
                                              <p:charRg st="164" end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4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49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49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49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049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9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27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74" name="TextBox 1049273"/>
          <p:cNvSpPr txBox="1"/>
          <p:nvPr/>
        </p:nvSpPr>
        <p:spPr>
          <a:xfrm>
            <a:off x="179387" y="333375"/>
            <a:ext cx="8604250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endParaRPr lang="zh-TW" altLang="zh-TW"/>
          </a:p>
        </p:txBody>
      </p:sp>
      <p:sp>
        <p:nvSpPr>
          <p:cNvPr id="1049275" name="TextBox 1049274"/>
          <p:cNvSpPr txBox="1"/>
          <p:nvPr/>
        </p:nvSpPr>
        <p:spPr>
          <a:xfrm>
            <a:off x="468312" y="765175"/>
            <a:ext cx="8424862" cy="150944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Theorem 4</a:t>
            </a:r>
            <a:r>
              <a:rPr lang="en-US" altLang="zh-TW"/>
              <a:t>: </a:t>
            </a:r>
            <a:endParaRPr lang="zh-CN" altLang="en-US"/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Let  </a:t>
            </a:r>
            <a:r>
              <a:rPr lang="en-US" altLang="zh-TW">
                <a:sym typeface="Symbol" pitchFamily="18" charset="2"/>
              </a:rPr>
              <a:t></a:t>
            </a:r>
            <a:r>
              <a:rPr lang="en-US" altLang="zh-TW"/>
              <a:t>: G </a:t>
            </a:r>
            <a:r>
              <a:rPr lang="en-US" altLang="zh-TW">
                <a:sym typeface="Symbol" pitchFamily="18" charset="2"/>
              </a:rPr>
              <a:t> </a:t>
            </a:r>
            <a:r>
              <a:rPr lang="en-US" altLang="zh-TW"/>
              <a:t>G'  be a homomorphism   and   </a:t>
            </a:r>
            <a:r>
              <a:rPr lang="en-US" altLang="zh-TW">
                <a:solidFill>
                  <a:schemeClr val="hlink"/>
                </a:solidFill>
              </a:rPr>
              <a:t>Kernel</a:t>
            </a:r>
            <a:r>
              <a:rPr lang="en-US" altLang="zh-TW"/>
              <a:t> = K = { g |  </a:t>
            </a:r>
            <a:r>
              <a:rPr lang="en-US" altLang="zh-TW">
                <a:sym typeface="Symbol" pitchFamily="18" charset="2"/>
              </a:rPr>
              <a:t>(g) = e' }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Then  K is an invariant subgroup of G    and    G/K  G'</a:t>
            </a:r>
          </a:p>
        </p:txBody>
      </p:sp>
      <p:sp>
        <p:nvSpPr>
          <p:cNvPr id="1049276" name="TextBox 1049275"/>
          <p:cNvSpPr txBox="1"/>
          <p:nvPr/>
        </p:nvSpPr>
        <p:spPr>
          <a:xfrm>
            <a:off x="323850" y="2565400"/>
            <a:ext cx="8569325" cy="4180256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Proof</a:t>
            </a:r>
            <a:r>
              <a:rPr lang="en-US" altLang="zh-TW"/>
              <a:t> </a:t>
            </a:r>
            <a:r>
              <a:rPr lang="en-US" altLang="zh-TW">
                <a:solidFill>
                  <a:schemeClr val="hlink"/>
                </a:solidFill>
              </a:rPr>
              <a:t>1</a:t>
            </a:r>
            <a:r>
              <a:rPr lang="en-US" altLang="zh-TW"/>
              <a:t> ( </a:t>
            </a:r>
            <a:r>
              <a:rPr lang="en-US" altLang="zh-TW">
                <a:sym typeface="Symbol" pitchFamily="18" charset="2"/>
              </a:rPr>
              <a:t>K is a subgroup of G</a:t>
            </a:r>
            <a:r>
              <a:rPr lang="en-US" altLang="zh-TW"/>
              <a:t> ):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  is </a:t>
            </a:r>
            <a:r>
              <a:rPr lang="en-US" altLang="zh-TW"/>
              <a:t>a homomorphism: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   a</a:t>
            </a:r>
            <a:r>
              <a:rPr lang="en-US" altLang="zh-TW"/>
              <a:t>, b </a:t>
            </a:r>
            <a:r>
              <a:rPr lang="en-US" altLang="zh-TW">
                <a:sym typeface="Symbol" pitchFamily="18" charset="2"/>
              </a:rPr>
              <a:t> K    (ab) = (a) (b) = e' e' = e'       ab  K	(closure)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      (ae) = (a) (e) = e' (e) = (e)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	  = (a)</a:t>
            </a:r>
            <a:r>
              <a:rPr lang="en-US" altLang="zh-TW"/>
              <a:t> = e'	 </a:t>
            </a:r>
            <a:r>
              <a:rPr lang="en-US" altLang="zh-TW">
                <a:sym typeface="Symbol" pitchFamily="18" charset="2"/>
              </a:rPr>
              <a:t>    (e) = e'	     e  K		(identity)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      (a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a) = (a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) ( a) = (a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) e' = (a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	  = (e)</a:t>
            </a:r>
            <a:r>
              <a:rPr lang="en-US" altLang="zh-TW"/>
              <a:t> = e'	 </a:t>
            </a:r>
            <a:r>
              <a:rPr lang="en-US" altLang="zh-TW">
                <a:sym typeface="Symbol" pitchFamily="18" charset="2"/>
              </a:rPr>
              <a:t> a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 K				(inverse)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Associativity is automatic. 		QED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5">
                                            <p:txEl>
                                              <p:charRg st="14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275">
                                            <p:txEl>
                                              <p:charRg st="14" end="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5">
                                            <p:txEl>
                                              <p:charRg st="88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275">
                                            <p:txEl>
                                              <p:charRg st="88" end="1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2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9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2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77" name="TextBox 1049276"/>
          <p:cNvSpPr txBox="1"/>
          <p:nvPr/>
        </p:nvSpPr>
        <p:spPr>
          <a:xfrm>
            <a:off x="250825" y="333375"/>
            <a:ext cx="8280400" cy="2404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Proof</a:t>
            </a:r>
            <a:r>
              <a:rPr lang="en-US" altLang="zh-TW"/>
              <a:t> </a:t>
            </a:r>
            <a:r>
              <a:rPr lang="en-US" altLang="zh-TW">
                <a:solidFill>
                  <a:schemeClr val="hlink"/>
                </a:solidFill>
              </a:rPr>
              <a:t> 2</a:t>
            </a:r>
            <a:r>
              <a:rPr lang="en-US" altLang="zh-TW"/>
              <a:t> ( </a:t>
            </a:r>
            <a:r>
              <a:rPr lang="en-US" altLang="zh-TW">
                <a:sym typeface="Symbol" pitchFamily="18" charset="2"/>
              </a:rPr>
              <a:t>K is a invariant</a:t>
            </a:r>
            <a:r>
              <a:rPr lang="en-US" altLang="zh-TW"/>
              <a:t> ):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Let  </a:t>
            </a:r>
            <a:r>
              <a:rPr lang="en-US" altLang="zh-TW">
                <a:sym typeface="Symbol" pitchFamily="18" charset="2"/>
              </a:rPr>
              <a:t>a  K</a:t>
            </a:r>
            <a:r>
              <a:rPr lang="en-US" altLang="zh-TW"/>
              <a:t>  &amp;  g </a:t>
            </a:r>
            <a:r>
              <a:rPr lang="en-US" altLang="zh-TW">
                <a:sym typeface="Symbol" pitchFamily="18" charset="2"/>
              </a:rPr>
              <a:t> G.</a:t>
            </a:r>
            <a:r>
              <a:rPr lang="en-US" altLang="zh-TW"/>
              <a:t> 	 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	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g a g</a:t>
            </a:r>
            <a:r>
              <a:rPr lang="en-US" altLang="zh-TW" baseline="30000"/>
              <a:t>–1</a:t>
            </a:r>
            <a:r>
              <a:rPr lang="en-US" altLang="zh-TW"/>
              <a:t> ) =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g)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a)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g</a:t>
            </a:r>
            <a:r>
              <a:rPr lang="en-US" altLang="zh-TW" baseline="30000"/>
              <a:t>–1</a:t>
            </a:r>
            <a:r>
              <a:rPr lang="en-US" altLang="zh-TW"/>
              <a:t>) =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g)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g</a:t>
            </a:r>
            <a:r>
              <a:rPr lang="en-US" altLang="zh-TW" baseline="30000"/>
              <a:t>–1</a:t>
            </a:r>
            <a:r>
              <a:rPr lang="en-US" altLang="zh-TW"/>
              <a:t>) =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g g</a:t>
            </a:r>
            <a:r>
              <a:rPr lang="en-US" altLang="zh-TW" baseline="30000"/>
              <a:t>–1</a:t>
            </a:r>
            <a:r>
              <a:rPr lang="en-US" altLang="zh-TW"/>
              <a:t>) = </a:t>
            </a:r>
            <a:r>
              <a:rPr lang="en-US" altLang="zh-TW">
                <a:sym typeface="Symbol" pitchFamily="18" charset="2"/>
              </a:rPr>
              <a:t>(e) = e'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	 </a:t>
            </a:r>
            <a:r>
              <a:rPr lang="en-US" altLang="zh-TW"/>
              <a:t>g a g</a:t>
            </a:r>
            <a:r>
              <a:rPr lang="en-US" altLang="zh-TW" baseline="30000"/>
              <a:t>–1  </a:t>
            </a:r>
            <a:r>
              <a:rPr lang="en-US" altLang="zh-TW">
                <a:sym typeface="Symbol" pitchFamily="18" charset="2"/>
              </a:rPr>
              <a:t> K</a:t>
            </a:r>
          </a:p>
        </p:txBody>
      </p:sp>
      <p:sp>
        <p:nvSpPr>
          <p:cNvPr id="1049278" name="TextBox 1049277"/>
          <p:cNvSpPr txBox="1"/>
          <p:nvPr/>
        </p:nvSpPr>
        <p:spPr>
          <a:xfrm>
            <a:off x="142080" y="2737624"/>
            <a:ext cx="8497888" cy="431768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lnSpc>
                <a:spcPct val="125000"/>
              </a:lnSpc>
            </a:pPr>
            <a:r>
              <a:rPr lang="en-US" altLang="zh-TW">
                <a:solidFill>
                  <a:schemeClr val="hlink"/>
                </a:solidFill>
              </a:rPr>
              <a:t>Proof</a:t>
            </a:r>
            <a:r>
              <a:rPr lang="en-US" altLang="zh-TW"/>
              <a:t>  </a:t>
            </a:r>
            <a:r>
              <a:rPr lang="en-US" altLang="zh-TW">
                <a:solidFill>
                  <a:schemeClr val="hlink"/>
                </a:solidFill>
              </a:rPr>
              <a:t>3</a:t>
            </a:r>
            <a:r>
              <a:rPr lang="en-US" altLang="zh-TW"/>
              <a:t> ( </a:t>
            </a:r>
            <a:r>
              <a:rPr lang="en-US" altLang="zh-TW">
                <a:sym typeface="Symbol" pitchFamily="18" charset="2"/>
              </a:rPr>
              <a:t>G/K  G' </a:t>
            </a:r>
            <a:r>
              <a:rPr lang="en-US" altLang="zh-TW"/>
              <a:t>):</a:t>
            </a:r>
          </a:p>
          <a:p>
            <a:pPr lvl="0" eaLnBrk="1" latinLnBrk="1" hangingPunct="1">
              <a:lnSpc>
                <a:spcPct val="125000"/>
              </a:lnSpc>
            </a:pPr>
            <a:r>
              <a:rPr lang="en-US" altLang="zh-TW">
                <a:sym typeface="Symbol" pitchFamily="18" charset="2"/>
              </a:rPr>
              <a:t>	G/K = { pK | p G</a:t>
            </a:r>
            <a:r>
              <a:rPr lang="en-US" altLang="zh-TW"/>
              <a:t>  </a:t>
            </a:r>
            <a:r>
              <a:rPr lang="en-US" altLang="zh-TW">
                <a:sym typeface="Symbol" pitchFamily="18" charset="2"/>
              </a:rPr>
              <a:t>}</a:t>
            </a:r>
          </a:p>
          <a:p>
            <a:pPr lvl="0" eaLnBrk="1" latinLnBrk="1" hangingPunct="1">
              <a:lnSpc>
                <a:spcPct val="125000"/>
              </a:lnSpc>
              <a:buFont typeface="Symbol" pitchFamily="18" charset="2"/>
              <a:buNone/>
            </a:pPr>
            <a:r>
              <a:rPr lang="en-US" altLang="zh-TW">
                <a:sym typeface="Symbol" pitchFamily="18" charset="2"/>
              </a:rPr>
              <a:t> </a:t>
            </a:r>
            <a:r>
              <a:rPr lang="en-US" altLang="zh-TW"/>
              <a:t>	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pa ) =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p )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a ) =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p ) e' =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p ) 	    </a:t>
            </a:r>
            <a:r>
              <a:rPr lang="en-US" altLang="zh-TW">
                <a:sym typeface="Symbol" pitchFamily="18" charset="2"/>
              </a:rPr>
              <a:t>  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a  K</a:t>
            </a:r>
            <a:r>
              <a:rPr lang="en-US" altLang="zh-TW"/>
              <a:t> </a:t>
            </a:r>
          </a:p>
          <a:p>
            <a:pPr lvl="0" eaLnBrk="1" latinLnBrk="1" hangingPunct="1">
              <a:lnSpc>
                <a:spcPct val="125000"/>
              </a:lnSpc>
              <a:buFont typeface="Symbol" pitchFamily="18" charset="2"/>
              <a:buNone/>
            </a:pPr>
            <a:r>
              <a:rPr lang="en-US" altLang="zh-TW">
                <a:sym typeface="Symbol" pitchFamily="18" charset="2"/>
              </a:rPr>
              <a:t>i.e.,      maps the entire coset  pK   to  one element  (</a:t>
            </a:r>
            <a:r>
              <a:rPr lang="en-US" altLang="zh-TW"/>
              <a:t> p )  </a:t>
            </a:r>
            <a:r>
              <a:rPr lang="en-US" altLang="zh-TW">
                <a:sym typeface="Symbol" pitchFamily="18" charset="2"/>
              </a:rPr>
              <a:t>in  G'.</a:t>
            </a:r>
          </a:p>
          <a:p>
            <a:pPr lvl="0" eaLnBrk="1" latinLnBrk="1" hangingPunct="1">
              <a:lnSpc>
                <a:spcPct val="125000"/>
              </a:lnSpc>
              <a:buFont typeface="Symbol" pitchFamily="18" charset="2"/>
              <a:buNone/>
            </a:pPr>
            <a:r>
              <a:rPr lang="en-US" altLang="zh-TW">
                <a:sym typeface="Symbol" pitchFamily="18" charset="2"/>
              </a:rPr>
              <a:t>Hence,	   :  G/K   G'    with   (</a:t>
            </a:r>
            <a:r>
              <a:rPr lang="en-US" altLang="zh-TW"/>
              <a:t> pK ) =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p ) =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q</a:t>
            </a:r>
            <a:r>
              <a:rPr lang="en-US" altLang="zh-TW">
                <a:sym typeface="Symbol" pitchFamily="18" charset="2"/>
              </a:rPr>
              <a:t> pK</a:t>
            </a:r>
            <a:r>
              <a:rPr lang="en-US" altLang="zh-TW"/>
              <a:t> )     is 1-1 onto.</a:t>
            </a:r>
          </a:p>
          <a:p>
            <a:pPr lvl="0" eaLnBrk="1" latinLnBrk="1" hangingPunct="1">
              <a:lnSpc>
                <a:spcPct val="125000"/>
              </a:lnSpc>
              <a:buFont typeface="Symbol" pitchFamily="18" charset="2"/>
              <a:buNone/>
            </a:pPr>
            <a:r>
              <a:rPr lang="en-US" altLang="zh-TW"/>
              <a:t>	</a:t>
            </a:r>
            <a:r>
              <a:rPr lang="en-US" altLang="zh-TW">
                <a:sym typeface="Symbol" pitchFamily="18" charset="2"/>
              </a:rPr>
              <a:t> (</a:t>
            </a:r>
            <a:r>
              <a:rPr lang="en-US" altLang="zh-TW"/>
              <a:t> pK qK ) = </a:t>
            </a:r>
            <a:r>
              <a:rPr lang="en-US" altLang="zh-TW">
                <a:sym typeface="Symbol" pitchFamily="18" charset="2"/>
              </a:rPr>
              <a:t>[</a:t>
            </a:r>
            <a:r>
              <a:rPr lang="en-US" altLang="zh-TW"/>
              <a:t> (pq)K ] =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pq ) =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p) </a:t>
            </a:r>
            <a:r>
              <a:rPr lang="en-US" altLang="zh-TW">
                <a:sym typeface="Symbol" pitchFamily="18" charset="2"/>
              </a:rPr>
              <a:t>(</a:t>
            </a:r>
            <a:r>
              <a:rPr lang="en-US" altLang="zh-TW"/>
              <a:t> q) = </a:t>
            </a:r>
            <a:r>
              <a:rPr lang="en-US" altLang="zh-TW">
                <a:sym typeface="Symbol" pitchFamily="18" charset="2"/>
              </a:rPr>
              <a:t>(</a:t>
            </a:r>
            <a:r>
              <a:rPr lang="en-US" altLang="zh-TW"/>
              <a:t> pK) </a:t>
            </a:r>
            <a:r>
              <a:rPr lang="en-US" altLang="zh-TW">
                <a:sym typeface="Symbol" pitchFamily="18" charset="2"/>
              </a:rPr>
              <a:t>(</a:t>
            </a:r>
            <a:r>
              <a:rPr lang="en-US" altLang="zh-TW"/>
              <a:t>qK )</a:t>
            </a:r>
          </a:p>
          <a:p>
            <a:pPr lvl="0" eaLnBrk="1" latinLnBrk="1" hangingPunct="1">
              <a:lnSpc>
                <a:spcPct val="125000"/>
              </a:lnSpc>
              <a:buFont typeface="Symbol" pitchFamily="18" charset="2"/>
              <a:buNone/>
            </a:pPr>
            <a:r>
              <a:rPr lang="en-US" altLang="zh-TW">
                <a:sym typeface="Symbol" pitchFamily="18" charset="2"/>
              </a:rPr>
              <a:t>	    is a homomorphism.	QED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9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30" name="Picture 2097229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87450" y="620712"/>
            <a:ext cx="4941887" cy="5111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9279" name="TextBox 1049278"/>
          <p:cNvSpPr txBox="1"/>
          <p:nvPr/>
        </p:nvSpPr>
        <p:spPr>
          <a:xfrm>
            <a:off x="6948487" y="1412875"/>
            <a:ext cx="1079500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Kernel</a:t>
            </a:r>
          </a:p>
        </p:txBody>
      </p:sp>
      <p:sp>
        <p:nvSpPr>
          <p:cNvPr id="1049280" name="TextBox 1049279"/>
          <p:cNvSpPr txBox="1"/>
          <p:nvPr/>
        </p:nvSpPr>
        <p:spPr>
          <a:xfrm>
            <a:off x="6877050" y="3933825"/>
            <a:ext cx="1582737" cy="4757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G/K </a:t>
            </a:r>
            <a:r>
              <a:rPr lang="en-US" altLang="zh-TW">
                <a:sym typeface="Symbol" pitchFamily="18" charset="2"/>
              </a:rPr>
              <a:t> G'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81" name="Title 1049280"/>
          <p:cNvSpPr>
            <a:spLocks noGrp="1"/>
          </p:cNvSpPr>
          <p:nvPr>
            <p:ph type="title"/>
          </p:nvPr>
        </p:nvSpPr>
        <p:spPr>
          <a:xfrm>
            <a:off x="468312" y="188912"/>
            <a:ext cx="8229600" cy="41751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800" b="0" i="0" baseline="0">
                <a:solidFill>
                  <a:srgbClr val="CC3300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zh-TW" sz="2400"/>
              <a:t> 7  Direct Products</a:t>
            </a:r>
          </a:p>
        </p:txBody>
      </p:sp>
      <p:sp>
        <p:nvSpPr>
          <p:cNvPr id="1049282" name="TextBox 1049281"/>
          <p:cNvSpPr txBox="1"/>
          <p:nvPr/>
        </p:nvSpPr>
        <p:spPr>
          <a:xfrm>
            <a:off x="250825" y="765175"/>
            <a:ext cx="7993062" cy="26463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 Definition </a:t>
            </a:r>
            <a:r>
              <a:rPr lang="en-US" altLang="zh-TW"/>
              <a:t>12:  Direct Product Group </a:t>
            </a:r>
            <a:r>
              <a:rPr lang="en-US" altLang="zh-TW">
                <a:solidFill>
                  <a:schemeClr val="hlink"/>
                </a:solidFill>
              </a:rPr>
              <a:t>A </a:t>
            </a:r>
            <a:r>
              <a:rPr lang="en-US" altLang="zh-TW">
                <a:solidFill>
                  <a:schemeClr val="hlink"/>
                </a:solidFill>
                <a:sym typeface="Symbol" pitchFamily="18" charset="2"/>
              </a:rPr>
              <a:t></a:t>
            </a:r>
            <a:r>
              <a:rPr lang="en-US" altLang="zh-TW">
                <a:solidFill>
                  <a:schemeClr val="hlink"/>
                </a:solidFill>
              </a:rPr>
              <a:t> B</a:t>
            </a:r>
            <a:endParaRPr lang="zh-CN" altLang="en-US"/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Let A  &amp; B  be subgroups of group G  </a:t>
            </a:r>
            <a:r>
              <a:rPr lang="en-US" altLang="zh-TW">
                <a:sym typeface="Symbol" pitchFamily="18" charset="2"/>
              </a:rPr>
              <a:t>such that  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>
                <a:sym typeface="Symbol" pitchFamily="18" charset="2"/>
              </a:rPr>
              <a:t> 	a b = b a		   a  A   &amp;   b  B 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 baseline="-25000">
                <a:sym typeface="Symbol" pitchFamily="18" charset="2"/>
              </a:rPr>
              <a:t> 	 </a:t>
            </a:r>
            <a:r>
              <a:rPr lang="en-US" altLang="zh-TW">
                <a:sym typeface="Symbol" pitchFamily="18" charset="2"/>
              </a:rPr>
              <a:t>  g  G,  </a:t>
            </a:r>
            <a:r>
              <a:rPr lang="en-US" altLang="zh-TW">
                <a:sym typeface="Euclid Symbol" pitchFamily="18" charset="2"/>
              </a:rPr>
              <a:t>   </a:t>
            </a:r>
            <a:r>
              <a:rPr lang="en-US" altLang="zh-TW">
                <a:sym typeface="Symbol" pitchFamily="18" charset="2"/>
              </a:rPr>
              <a:t>a  A   &amp;   b  B</a:t>
            </a:r>
            <a:r>
              <a:rPr lang="en-US" altLang="zh-TW" baseline="-25000">
                <a:sym typeface="Symbol" pitchFamily="18" charset="2"/>
              </a:rPr>
              <a:t>       </a:t>
            </a:r>
            <a:r>
              <a:rPr lang="en-US" altLang="zh-TW">
                <a:sym typeface="Symbol" pitchFamily="18" charset="2"/>
              </a:rPr>
              <a:t>    g = a b = b a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Then  G is the direct product of </a:t>
            </a:r>
            <a:r>
              <a:rPr lang="en-US" altLang="zh-TW"/>
              <a:t>A  &amp; B,  i.e,   G = A </a:t>
            </a:r>
            <a:r>
              <a:rPr lang="en-US" altLang="zh-TW">
                <a:sym typeface="Symbol" pitchFamily="18" charset="2"/>
              </a:rPr>
              <a:t></a:t>
            </a:r>
            <a:r>
              <a:rPr lang="en-US" altLang="zh-TW"/>
              <a:t> B = B </a:t>
            </a:r>
            <a:r>
              <a:rPr lang="en-US" altLang="zh-TW">
                <a:sym typeface="Symbol" pitchFamily="18" charset="2"/>
              </a:rPr>
              <a:t></a:t>
            </a:r>
            <a:r>
              <a:rPr lang="en-US" altLang="zh-TW"/>
              <a:t> A</a:t>
            </a:r>
          </a:p>
        </p:txBody>
      </p:sp>
      <p:sp>
        <p:nvSpPr>
          <p:cNvPr id="1049283" name="TextBox 1049282"/>
          <p:cNvSpPr txBox="1"/>
          <p:nvPr/>
        </p:nvSpPr>
        <p:spPr>
          <a:xfrm>
            <a:off x="395287" y="3500437"/>
            <a:ext cx="8137525" cy="311795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 1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C</a:t>
            </a:r>
            <a:r>
              <a:rPr lang="en-US" altLang="zh-TW" baseline="-25000">
                <a:solidFill>
                  <a:schemeClr val="hlink"/>
                </a:solidFill>
              </a:rPr>
              <a:t>6</a:t>
            </a:r>
            <a:r>
              <a:rPr lang="en-US" altLang="zh-TW"/>
              <a:t> = { e = a</a:t>
            </a:r>
            <a:r>
              <a:rPr lang="en-US" altLang="zh-TW" baseline="30000"/>
              <a:t>6</a:t>
            </a:r>
            <a:r>
              <a:rPr lang="en-US" altLang="zh-TW"/>
              <a:t>, a, a</a:t>
            </a:r>
            <a:r>
              <a:rPr lang="en-US" altLang="zh-TW" baseline="30000"/>
              <a:t>2</a:t>
            </a:r>
            <a:r>
              <a:rPr lang="en-US" altLang="zh-TW"/>
              <a:t>, a</a:t>
            </a:r>
            <a:r>
              <a:rPr lang="en-US" altLang="zh-TW" baseline="30000"/>
              <a:t>3</a:t>
            </a:r>
            <a:r>
              <a:rPr lang="en-US" altLang="zh-TW"/>
              <a:t>, a</a:t>
            </a:r>
            <a:r>
              <a:rPr lang="en-US" altLang="zh-TW" baseline="30000"/>
              <a:t>4</a:t>
            </a:r>
            <a:r>
              <a:rPr lang="en-US" altLang="zh-TW"/>
              <a:t>, a</a:t>
            </a:r>
            <a:r>
              <a:rPr lang="en-US" altLang="zh-TW" baseline="30000"/>
              <a:t>5</a:t>
            </a:r>
            <a:r>
              <a:rPr lang="en-US" altLang="zh-TW"/>
              <a:t> }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Let 	A = { e, a</a:t>
            </a:r>
            <a:r>
              <a:rPr lang="en-US" altLang="zh-TW" baseline="30000"/>
              <a:t>3</a:t>
            </a:r>
            <a:r>
              <a:rPr lang="en-US" altLang="zh-TW"/>
              <a:t> }	&amp;	B = { e, a</a:t>
            </a:r>
            <a:r>
              <a:rPr lang="en-US" altLang="zh-TW" baseline="30000"/>
              <a:t>2</a:t>
            </a:r>
            <a:r>
              <a:rPr lang="en-US" altLang="zh-TW"/>
              <a:t>, a</a:t>
            </a:r>
            <a:r>
              <a:rPr lang="en-US" altLang="zh-TW" baseline="30000"/>
              <a:t>4</a:t>
            </a:r>
            <a:r>
              <a:rPr lang="en-US" altLang="zh-TW"/>
              <a:t> }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	a b = b a	trivial since C</a:t>
            </a:r>
            <a:r>
              <a:rPr lang="en-US" altLang="zh-TW" baseline="-25000"/>
              <a:t>6</a:t>
            </a:r>
            <a:r>
              <a:rPr lang="en-US" altLang="zh-TW"/>
              <a:t> is Abelian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	e = e e,  a = a</a:t>
            </a:r>
            <a:r>
              <a:rPr lang="en-US" altLang="zh-TW" baseline="30000"/>
              <a:t>3</a:t>
            </a:r>
            <a:r>
              <a:rPr lang="en-US" altLang="zh-TW"/>
              <a:t> a</a:t>
            </a:r>
            <a:r>
              <a:rPr lang="en-US" altLang="zh-TW" baseline="30000"/>
              <a:t>4</a:t>
            </a:r>
            <a:r>
              <a:rPr lang="en-US" altLang="zh-TW"/>
              <a:t>,   a</a:t>
            </a:r>
            <a:r>
              <a:rPr lang="en-US" altLang="zh-TW" baseline="30000"/>
              <a:t>2</a:t>
            </a:r>
            <a:r>
              <a:rPr lang="en-US" altLang="zh-TW"/>
              <a:t> = e a</a:t>
            </a:r>
            <a:r>
              <a:rPr lang="en-US" altLang="zh-TW" baseline="30000"/>
              <a:t>2</a:t>
            </a:r>
            <a:r>
              <a:rPr lang="en-US" altLang="zh-TW"/>
              <a:t>,   a</a:t>
            </a:r>
            <a:r>
              <a:rPr lang="en-US" altLang="zh-TW" baseline="30000"/>
              <a:t>3</a:t>
            </a:r>
            <a:r>
              <a:rPr lang="en-US" altLang="zh-TW"/>
              <a:t> = a</a:t>
            </a:r>
            <a:r>
              <a:rPr lang="en-US" altLang="zh-TW" baseline="30000"/>
              <a:t>3</a:t>
            </a:r>
            <a:r>
              <a:rPr lang="en-US" altLang="zh-TW"/>
              <a:t> e,  a</a:t>
            </a:r>
            <a:r>
              <a:rPr lang="en-US" altLang="zh-TW" baseline="30000"/>
              <a:t>4</a:t>
            </a:r>
            <a:r>
              <a:rPr lang="en-US" altLang="zh-TW"/>
              <a:t> = e a</a:t>
            </a:r>
            <a:r>
              <a:rPr lang="en-US" altLang="zh-TW" baseline="30000"/>
              <a:t>4</a:t>
            </a:r>
            <a:r>
              <a:rPr lang="en-US" altLang="zh-TW"/>
              <a:t>,  a</a:t>
            </a:r>
            <a:r>
              <a:rPr lang="en-US" altLang="zh-TW" baseline="30000"/>
              <a:t>5</a:t>
            </a:r>
            <a:r>
              <a:rPr lang="en-US" altLang="zh-TW"/>
              <a:t> = a</a:t>
            </a:r>
            <a:r>
              <a:rPr lang="en-US" altLang="zh-TW" baseline="30000"/>
              <a:t>3</a:t>
            </a:r>
            <a:r>
              <a:rPr lang="en-US" altLang="zh-TW"/>
              <a:t> a</a:t>
            </a:r>
            <a:r>
              <a:rPr lang="en-US" altLang="zh-TW" baseline="30000"/>
              <a:t>2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	C</a:t>
            </a:r>
            <a:r>
              <a:rPr lang="en-US" altLang="zh-TW" baseline="-25000">
                <a:sym typeface="Symbol" pitchFamily="18" charset="2"/>
              </a:rPr>
              <a:t>6</a:t>
            </a:r>
            <a:r>
              <a:rPr lang="en-US" altLang="zh-TW">
                <a:sym typeface="Symbol" pitchFamily="18" charset="2"/>
              </a:rPr>
              <a:t> = </a:t>
            </a:r>
            <a:r>
              <a:rPr lang="en-US" altLang="zh-TW"/>
              <a:t>A </a:t>
            </a:r>
            <a:r>
              <a:rPr lang="en-US" altLang="zh-TW">
                <a:sym typeface="Symbol" pitchFamily="18" charset="2"/>
              </a:rPr>
              <a:t></a:t>
            </a:r>
            <a:r>
              <a:rPr lang="en-US" altLang="zh-TW"/>
              <a:t> B </a:t>
            </a:r>
            <a:r>
              <a:rPr lang="en-US" altLang="zh-TW">
                <a:sym typeface="Symbol" pitchFamily="18" charset="2"/>
              </a:rPr>
              <a:t> C</a:t>
            </a:r>
            <a:r>
              <a:rPr lang="en-US" altLang="zh-TW" baseline="-25000">
                <a:sym typeface="Symbol" pitchFamily="18" charset="2"/>
              </a:rPr>
              <a:t>2</a:t>
            </a:r>
            <a:r>
              <a:rPr lang="en-US" altLang="zh-TW">
                <a:sym typeface="Symbol" pitchFamily="18" charset="2"/>
              </a:rPr>
              <a:t>  C</a:t>
            </a:r>
            <a:r>
              <a:rPr lang="en-US" altLang="zh-TW" baseline="-25000">
                <a:sym typeface="Symbol" pitchFamily="18" charset="2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2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282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2">
                                            <p:txEl>
                                              <p:charRg st="46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282">
                                            <p:txEl>
                                              <p:charRg st="46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2">
                                            <p:txEl>
                                              <p:charRg st="96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282">
                                            <p:txEl>
                                              <p:charRg st="96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2">
                                            <p:txEl>
                                              <p:charRg st="132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282">
                                            <p:txEl>
                                              <p:charRg st="132" end="1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2">
                                            <p:txEl>
                                              <p:charRg st="193" end="2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282">
                                            <p:txEl>
                                              <p:charRg st="193" end="2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9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048584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1751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800" b="0" i="0" baseline="0">
                <a:solidFill>
                  <a:srgbClr val="CC3300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zh-TW" sz="2400"/>
              <a:t> 1 	Basic Definitions and Simple Examples</a:t>
            </a:r>
          </a:p>
        </p:txBody>
      </p:sp>
      <p:sp>
        <p:nvSpPr>
          <p:cNvPr id="1048586" name="TextBox 1048585"/>
          <p:cNvSpPr txBox="1"/>
          <p:nvPr/>
        </p:nvSpPr>
        <p:spPr>
          <a:xfrm>
            <a:off x="468312" y="981075"/>
            <a:ext cx="8135937" cy="301395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Definition</a:t>
            </a:r>
            <a:r>
              <a:rPr lang="en-US" altLang="zh-TW"/>
              <a:t> 1:  </a:t>
            </a:r>
            <a:r>
              <a:rPr lang="en-US" altLang="zh-TW">
                <a:solidFill>
                  <a:schemeClr val="hlink"/>
                </a:solidFill>
              </a:rPr>
              <a:t>Group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{ G, • }   is a group if  	</a:t>
            </a:r>
            <a:r>
              <a:rPr lang="en-US" altLang="zh-TW">
                <a:latin typeface="Mathematica1" pitchFamily="2" charset="2"/>
                <a:sym typeface="Symbol" pitchFamily="18" charset="2"/>
              </a:rPr>
              <a:t></a:t>
            </a:r>
            <a:r>
              <a:rPr lang="en-US" altLang="zh-TW"/>
              <a:t>  a , b , c </a:t>
            </a:r>
            <a:r>
              <a:rPr lang="en-US" altLang="zh-TW">
                <a:latin typeface="Mathematica1" pitchFamily="2" charset="2"/>
              </a:rPr>
              <a:t>Î </a:t>
            </a:r>
            <a:r>
              <a:rPr lang="en-US" altLang="zh-TW"/>
              <a:t>G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1.	a •  b </a:t>
            </a:r>
            <a:r>
              <a:rPr lang="en-US" altLang="zh-TW">
                <a:latin typeface="Mathematica1" pitchFamily="2" charset="2"/>
              </a:rPr>
              <a:t>Î</a:t>
            </a:r>
            <a:r>
              <a:rPr lang="en-US" altLang="zh-TW"/>
              <a:t>G				( </a:t>
            </a:r>
            <a:r>
              <a:rPr lang="en-US" altLang="zh-TW">
                <a:solidFill>
                  <a:schemeClr val="hlink"/>
                </a:solidFill>
              </a:rPr>
              <a:t>closure</a:t>
            </a:r>
            <a:r>
              <a:rPr lang="en-US" altLang="zh-TW"/>
              <a:t> 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2.	 ( a •  b ) •  c = a • ( b  •  c ) 		( </a:t>
            </a:r>
            <a:r>
              <a:rPr lang="en-US" altLang="zh-TW">
                <a:solidFill>
                  <a:schemeClr val="hlink"/>
                </a:solidFill>
              </a:rPr>
              <a:t>associativity</a:t>
            </a:r>
            <a:r>
              <a:rPr lang="en-US" altLang="zh-TW"/>
              <a:t> 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3.	</a:t>
            </a:r>
            <a:r>
              <a:rPr lang="en-US" altLang="zh-TW">
                <a:latin typeface="Mathematica1" pitchFamily="2" charset="2"/>
              </a:rPr>
              <a:t>$</a:t>
            </a:r>
            <a:r>
              <a:rPr lang="en-US" altLang="zh-TW"/>
              <a:t> e </a:t>
            </a:r>
            <a:r>
              <a:rPr lang="en-US" altLang="zh-TW">
                <a:latin typeface="Mathematica1" pitchFamily="2" charset="2"/>
              </a:rPr>
              <a:t>Î </a:t>
            </a:r>
            <a:r>
              <a:rPr lang="en-US" altLang="zh-TW"/>
              <a:t>G	    </a:t>
            </a:r>
            <a:r>
              <a:rPr lang="en-US" altLang="zh-TW">
                <a:latin typeface="Mathematica1" pitchFamily="2" charset="2"/>
              </a:rPr>
              <a:t>'</a:t>
            </a:r>
            <a:r>
              <a:rPr lang="en-US" altLang="zh-TW"/>
              <a:t>	e  •  a = a •  e = a 	( </a:t>
            </a:r>
            <a:r>
              <a:rPr lang="en-US" altLang="zh-TW">
                <a:solidFill>
                  <a:schemeClr val="hlink"/>
                </a:solidFill>
              </a:rPr>
              <a:t>identity</a:t>
            </a:r>
            <a:r>
              <a:rPr lang="en-US" altLang="zh-TW"/>
              <a:t> 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4.	</a:t>
            </a:r>
            <a:r>
              <a:rPr lang="en-US" altLang="zh-TW">
                <a:latin typeface="Mathematica1" pitchFamily="2" charset="2"/>
              </a:rPr>
              <a:t>$</a:t>
            </a:r>
            <a:r>
              <a:rPr lang="en-US" altLang="zh-TW"/>
              <a:t>  a</a:t>
            </a:r>
            <a:r>
              <a:rPr lang="en-US" altLang="zh-TW" baseline="30000"/>
              <a:t>–1</a:t>
            </a:r>
            <a:r>
              <a:rPr lang="en-US" altLang="zh-TW"/>
              <a:t> </a:t>
            </a:r>
            <a:r>
              <a:rPr lang="en-US" altLang="zh-TW">
                <a:latin typeface="Mathematica1" pitchFamily="2" charset="2"/>
              </a:rPr>
              <a:t>Î </a:t>
            </a:r>
            <a:r>
              <a:rPr lang="en-US" altLang="zh-TW"/>
              <a:t>G    </a:t>
            </a:r>
            <a:r>
              <a:rPr lang="en-US" altLang="zh-TW">
                <a:latin typeface="Mathematica1" pitchFamily="2" charset="2"/>
              </a:rPr>
              <a:t>'</a:t>
            </a:r>
            <a:r>
              <a:rPr lang="en-US" altLang="zh-TW"/>
              <a:t>	 a</a:t>
            </a:r>
            <a:r>
              <a:rPr lang="en-US" altLang="zh-TW" baseline="30000"/>
              <a:t>–1</a:t>
            </a:r>
            <a:r>
              <a:rPr lang="en-US" altLang="zh-TW"/>
              <a:t> •  a = a • a</a:t>
            </a:r>
            <a:r>
              <a:rPr lang="en-US" altLang="zh-TW" baseline="30000"/>
              <a:t>–1</a:t>
            </a:r>
            <a:r>
              <a:rPr lang="en-US" altLang="zh-TW"/>
              <a:t> = e	( </a:t>
            </a:r>
            <a:r>
              <a:rPr lang="en-US" altLang="zh-TW">
                <a:solidFill>
                  <a:schemeClr val="hlink"/>
                </a:solidFill>
              </a:rPr>
              <a:t>inverse</a:t>
            </a:r>
            <a:r>
              <a:rPr lang="en-US" altLang="zh-TW"/>
              <a:t> )</a:t>
            </a:r>
          </a:p>
        </p:txBody>
      </p:sp>
      <p:sp>
        <p:nvSpPr>
          <p:cNvPr id="1048587" name="TextBox 1048586"/>
          <p:cNvSpPr txBox="1"/>
          <p:nvPr/>
        </p:nvSpPr>
        <p:spPr>
          <a:xfrm>
            <a:off x="611187" y="3933825"/>
            <a:ext cx="6961187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Definition in terms of multiplication table (</a:t>
            </a:r>
            <a:r>
              <a:rPr lang="en-US" altLang="zh-TW">
                <a:solidFill>
                  <a:srgbClr val="00B050"/>
                </a:solidFill>
              </a:rPr>
              <a:t>abstract group</a:t>
            </a:r>
            <a:r>
              <a:rPr lang="en-US" altLang="zh-TW"/>
              <a:t>):</a:t>
            </a:r>
          </a:p>
        </p:txBody>
      </p:sp>
      <p:graphicFrame>
        <p:nvGraphicFramePr>
          <p:cNvPr id="4194304" name="Table 4194303"/>
          <p:cNvGraphicFramePr>
            <a:graphicFrameLocks/>
          </p:cNvGraphicFramePr>
          <p:nvPr/>
        </p:nvGraphicFramePr>
        <p:xfrm>
          <a:off x="684212" y="4365625"/>
          <a:ext cx="3695699" cy="1983105"/>
        </p:xfrm>
        <a:graphic>
          <a:graphicData uri="http://schemas.openxmlformats.org/drawingml/2006/table">
            <a:tbl>
              <a:tblPr/>
              <a:tblGrid>
                <a:gridCol w="431800"/>
                <a:gridCol w="960437"/>
                <a:gridCol w="863600"/>
                <a:gridCol w="936625"/>
                <a:gridCol w="503237"/>
              </a:tblGrid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G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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  •  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  •  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  •  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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  •  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  •  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  •  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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  •  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  •  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  •  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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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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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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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05" name="Table 4194304"/>
          <p:cNvGraphicFramePr>
            <a:graphicFrameLocks/>
          </p:cNvGraphicFramePr>
          <p:nvPr/>
        </p:nvGraphicFramePr>
        <p:xfrm>
          <a:off x="5651500" y="4797425"/>
          <a:ext cx="2832099" cy="1586230"/>
        </p:xfrm>
        <a:graphic>
          <a:graphicData uri="http://schemas.openxmlformats.org/drawingml/2006/table">
            <a:tbl>
              <a:tblPr/>
              <a:tblGrid>
                <a:gridCol w="528637"/>
                <a:gridCol w="863600"/>
                <a:gridCol w="912812"/>
                <a:gridCol w="527050"/>
              </a:tblGrid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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  •  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  •  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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  •  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  •  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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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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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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586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>
                                            <p:txEl>
                                              <p:charRg st="23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586">
                                            <p:txEl>
                                              <p:charRg st="23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>
                                            <p:txEl>
                                              <p:charRg st="68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8586">
                                            <p:txEl>
                                              <p:charRg st="68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>
                                            <p:txEl>
                                              <p:charRg st="96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8586">
                                            <p:txEl>
                                              <p:charRg st="96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>
                                            <p:txEl>
                                              <p:charRg st="154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8586">
                                            <p:txEl>
                                              <p:charRg st="154" end="2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>
                                            <p:txEl>
                                              <p:charRg st="206" end="2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8586">
                                            <p:txEl>
                                              <p:charRg st="206" end="2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19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19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84" name="TextBox 1049283"/>
          <p:cNvSpPr txBox="1"/>
          <p:nvPr/>
        </p:nvSpPr>
        <p:spPr>
          <a:xfrm>
            <a:off x="250825" y="0"/>
            <a:ext cx="4671980" cy="53924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 2</a:t>
            </a:r>
            <a:r>
              <a:rPr lang="en-US" altLang="zh-TW"/>
              <a:t>:   O(3) = R(3) </a:t>
            </a:r>
            <a:r>
              <a:rPr lang="en-US" altLang="zh-TW">
                <a:sym typeface="Symbol" pitchFamily="18" charset="2"/>
              </a:rPr>
              <a:t> { e, I</a:t>
            </a:r>
            <a:r>
              <a:rPr lang="en-US" altLang="zh-TW" baseline="-25000">
                <a:sym typeface="Symbol" pitchFamily="18" charset="2"/>
              </a:rPr>
              <a:t>S </a:t>
            </a:r>
            <a:r>
              <a:rPr lang="en-US" altLang="zh-TW">
                <a:sym typeface="Symbol" pitchFamily="18" charset="2"/>
              </a:rPr>
              <a:t>}</a:t>
            </a:r>
          </a:p>
        </p:txBody>
      </p:sp>
      <p:sp>
        <p:nvSpPr>
          <p:cNvPr id="1049285" name="TextBox 1049284"/>
          <p:cNvSpPr txBox="1"/>
          <p:nvPr/>
        </p:nvSpPr>
        <p:spPr>
          <a:xfrm>
            <a:off x="250825" y="765175"/>
            <a:ext cx="4679950" cy="20064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Theorem 5:</a:t>
            </a:r>
            <a:r>
              <a:rPr lang="en-US" altLang="zh-TW"/>
              <a:t>	</a:t>
            </a:r>
            <a:endParaRPr lang="zh-CN" altLang="en-US"/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G = A </a:t>
            </a:r>
            <a:r>
              <a:rPr lang="en-US" altLang="zh-TW">
                <a:sym typeface="Symbol" pitchFamily="18" charset="2"/>
              </a:rPr>
              <a:t></a:t>
            </a:r>
            <a:r>
              <a:rPr lang="en-US" altLang="zh-TW"/>
              <a:t> B </a:t>
            </a:r>
            <a:r>
              <a:rPr lang="en-US" altLang="zh-TW">
                <a:sym typeface="Symbol" pitchFamily="18" charset="2"/>
              </a:rPr>
              <a:t>   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>
                <a:sym typeface="Symbol" pitchFamily="18" charset="2"/>
              </a:rPr>
              <a:t>   A &amp;  B are invariant subgroups of G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>
                <a:sym typeface="Symbol" pitchFamily="18" charset="2"/>
              </a:rPr>
              <a:t>   G/A  B,    G/B  A</a:t>
            </a:r>
          </a:p>
        </p:txBody>
      </p:sp>
      <p:sp>
        <p:nvSpPr>
          <p:cNvPr id="1049286" name="TextBox 1049285"/>
          <p:cNvSpPr txBox="1"/>
          <p:nvPr/>
        </p:nvSpPr>
        <p:spPr>
          <a:xfrm>
            <a:off x="250825" y="2544636"/>
            <a:ext cx="7704137" cy="2364549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Proof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 g = a b   </a:t>
            </a:r>
            <a:r>
              <a:rPr lang="en-US" altLang="zh-TW">
                <a:sym typeface="Symbol" pitchFamily="18" charset="2"/>
              </a:rPr>
              <a:t>  g a' g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= a b a' b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a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= a a' b b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a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= a a' a</a:t>
            </a:r>
            <a:r>
              <a:rPr lang="en-US" altLang="zh-TW" baseline="30000">
                <a:sym typeface="Symbol" pitchFamily="18" charset="2"/>
              </a:rPr>
              <a:t>–1</a:t>
            </a:r>
            <a:r>
              <a:rPr lang="en-US" altLang="zh-TW">
                <a:sym typeface="Symbol" pitchFamily="18" charset="2"/>
              </a:rPr>
              <a:t>  A</a:t>
            </a:r>
          </a:p>
          <a:p>
            <a:pPr lvl="0" eaLnBrk="1" latinLnBrk="1" hangingPunct="1">
              <a:spcBef>
                <a:spcPct val="50000"/>
              </a:spcBef>
              <a:buFont typeface="Symbol" pitchFamily="18" charset="2"/>
              <a:buChar char="\"/>
            </a:pPr>
            <a:r>
              <a:rPr lang="en-US" altLang="zh-TW">
                <a:sym typeface="Symbol" pitchFamily="18" charset="2"/>
              </a:rPr>
              <a:t>   A is invariant ;  dido B.</a:t>
            </a:r>
          </a:p>
          <a:p>
            <a:pPr lvl="0" eaLnBrk="1" latinLnBrk="1" hangingPunct="1">
              <a:spcBef>
                <a:spcPct val="50000"/>
              </a:spcBef>
              <a:buFont typeface="Symbol" pitchFamily="18" charset="2"/>
              <a:buNone/>
            </a:pPr>
            <a:r>
              <a:rPr lang="en-US" altLang="zh-TW" baseline="30000">
                <a:sym typeface="Symbol" pitchFamily="18" charset="2"/>
              </a:rPr>
              <a:t>  </a:t>
            </a:r>
            <a:r>
              <a:rPr lang="en-US" altLang="zh-TW">
                <a:sym typeface="Symbol" pitchFamily="18" charset="2"/>
              </a:rPr>
              <a:t>G = { a B | a  A }     G/B  A		&amp;  similarly for B</a:t>
            </a:r>
          </a:p>
        </p:txBody>
      </p:sp>
      <p:sp>
        <p:nvSpPr>
          <p:cNvPr id="1049287" name="TextBox 1049286"/>
          <p:cNvSpPr txBox="1"/>
          <p:nvPr/>
        </p:nvSpPr>
        <p:spPr>
          <a:xfrm>
            <a:off x="250824" y="4909185"/>
            <a:ext cx="6408737" cy="36957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FF00FF"/>
                </a:solidFill>
              </a:rPr>
              <a:t>Caution</a:t>
            </a:r>
            <a:r>
              <a:rPr lang="en-US" altLang="zh-TW"/>
              <a:t>:	G/B </a:t>
            </a:r>
            <a:r>
              <a:rPr lang="en-US" altLang="zh-TW">
                <a:sym typeface="Symbol" pitchFamily="18" charset="2"/>
              </a:rPr>
              <a:t></a:t>
            </a:r>
            <a:r>
              <a:rPr lang="en-US" altLang="zh-TW"/>
              <a:t> A   </a:t>
            </a:r>
            <a:r>
              <a:rPr lang="en-US" altLang="zh-TW">
                <a:sym typeface="Symbol" pitchFamily="18" charset="2"/>
              </a:rPr>
              <a:t></a:t>
            </a:r>
            <a:r>
              <a:rPr lang="en-US" altLang="zh-TW">
                <a:latin typeface="Arial Unicode MS" pitchFamily="34" charset="-120"/>
                <a:sym typeface="Symbol" pitchFamily="18" charset="2"/>
              </a:rPr>
              <a:t> does not imply   G = A </a:t>
            </a:r>
            <a:r>
              <a:rPr lang="en-US" altLang="zh-TW">
                <a:sym typeface="Symbol" pitchFamily="18" charset="2"/>
              </a:rPr>
              <a:t></a:t>
            </a:r>
            <a:r>
              <a:rPr lang="en-US" altLang="zh-TW"/>
              <a:t> B</a:t>
            </a:r>
          </a:p>
        </p:txBody>
      </p:sp>
      <p:sp>
        <p:nvSpPr>
          <p:cNvPr id="1049288" name="TextBox 1049287"/>
          <p:cNvSpPr txBox="1"/>
          <p:nvPr/>
        </p:nvSpPr>
        <p:spPr>
          <a:xfrm>
            <a:off x="395287" y="5300662"/>
            <a:ext cx="8137525" cy="19921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</a:t>
            </a:r>
            <a:r>
              <a:rPr lang="en-US" altLang="zh-TW"/>
              <a:t>:  S</a:t>
            </a:r>
            <a:r>
              <a:rPr lang="en-US" altLang="zh-TW" baseline="-25000"/>
              <a:t>3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H = { e, {123}, {321} }  is invariant.    Let  H</a:t>
            </a:r>
            <a:r>
              <a:rPr lang="en-US" altLang="zh-TW" baseline="-25000"/>
              <a:t>i</a:t>
            </a:r>
            <a:r>
              <a:rPr lang="en-US" altLang="zh-TW"/>
              <a:t> = { e, (j k) }    ( i,j,k cyclic 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Then  S</a:t>
            </a:r>
            <a:r>
              <a:rPr lang="en-US" altLang="zh-TW" baseline="-25000"/>
              <a:t>3</a:t>
            </a:r>
            <a:r>
              <a:rPr lang="en-US" altLang="zh-TW"/>
              <a:t>/H </a:t>
            </a:r>
            <a:r>
              <a:rPr lang="en-US" altLang="zh-TW">
                <a:sym typeface="Symbol" pitchFamily="18" charset="2"/>
              </a:rPr>
              <a:t> H</a:t>
            </a:r>
            <a:r>
              <a:rPr lang="en-US" altLang="zh-TW" baseline="-25000">
                <a:sym typeface="Symbol" pitchFamily="18" charset="2"/>
              </a:rPr>
              <a:t>i</a:t>
            </a:r>
            <a:r>
              <a:rPr lang="en-US" altLang="zh-TW">
                <a:sym typeface="Symbol" pitchFamily="18" charset="2"/>
              </a:rPr>
              <a:t>     but     </a:t>
            </a:r>
            <a:r>
              <a:rPr lang="en-US" altLang="zh-TW"/>
              <a:t>S</a:t>
            </a:r>
            <a:r>
              <a:rPr lang="en-US" altLang="zh-TW" baseline="-25000"/>
              <a:t>3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 </a:t>
            </a:r>
            <a:r>
              <a:rPr lang="en-US" altLang="zh-TW"/>
              <a:t>H </a:t>
            </a:r>
            <a:r>
              <a:rPr lang="en-US" altLang="zh-TW">
                <a:sym typeface="Symbol" pitchFamily="18" charset="2"/>
              </a:rPr>
              <a:t> H</a:t>
            </a:r>
            <a:r>
              <a:rPr lang="en-US" altLang="zh-TW" baseline="-25000">
                <a:sym typeface="Symbol" pitchFamily="18" charset="2"/>
              </a:rPr>
              <a:t>i</a:t>
            </a:r>
            <a:r>
              <a:rPr lang="en-US" altLang="zh-TW"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5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9285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5">
                                            <p:txEl>
                                              <p:charRg st="6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9285">
                                            <p:txEl>
                                              <p:charRg st="6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5">
                                            <p:txEl>
                                              <p:charRg st="21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9285">
                                            <p:txEl>
                                              <p:charRg st="21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5">
                                            <p:txEl>
                                              <p:charRg st="60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9285">
                                            <p:txEl>
                                              <p:charRg st="60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9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9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9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9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9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49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49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2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extBox 1048651"/>
          <p:cNvSpPr txBox="1"/>
          <p:nvPr/>
        </p:nvSpPr>
        <p:spPr>
          <a:xfrm>
            <a:off x="395287" y="260350"/>
            <a:ext cx="1944687" cy="5122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 1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C</a:t>
            </a:r>
            <a:r>
              <a:rPr lang="en-US" altLang="zh-TW" baseline="-25000">
                <a:solidFill>
                  <a:schemeClr val="hlink"/>
                </a:solidFill>
              </a:rPr>
              <a:t>1</a:t>
            </a:r>
          </a:p>
        </p:txBody>
      </p:sp>
      <p:graphicFrame>
        <p:nvGraphicFramePr>
          <p:cNvPr id="4194306" name="Table 4194305"/>
          <p:cNvGraphicFramePr>
            <a:graphicFrameLocks/>
          </p:cNvGraphicFramePr>
          <p:nvPr/>
        </p:nvGraphicFramePr>
        <p:xfrm>
          <a:off x="2482850" y="187325"/>
          <a:ext cx="960436" cy="793114"/>
        </p:xfrm>
        <a:graphic>
          <a:graphicData uri="http://schemas.openxmlformats.org/drawingml/2006/table">
            <a:tbl>
              <a:tblPr/>
              <a:tblGrid>
                <a:gridCol w="527049"/>
                <a:gridCol w="433387"/>
              </a:tblGrid>
              <a:tr h="396874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663" name="TextBox 1048662"/>
          <p:cNvSpPr txBox="1"/>
          <p:nvPr/>
        </p:nvSpPr>
        <p:spPr>
          <a:xfrm>
            <a:off x="395287" y="1628775"/>
            <a:ext cx="1944687" cy="5122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 2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C</a:t>
            </a:r>
            <a:r>
              <a:rPr lang="en-US" altLang="zh-TW" baseline="-25000">
                <a:solidFill>
                  <a:schemeClr val="hlink"/>
                </a:solidFill>
              </a:rPr>
              <a:t>2</a:t>
            </a:r>
          </a:p>
        </p:txBody>
      </p:sp>
      <p:graphicFrame>
        <p:nvGraphicFramePr>
          <p:cNvPr id="4194307" name="Table 4194306"/>
          <p:cNvGraphicFramePr>
            <a:graphicFrameLocks/>
          </p:cNvGraphicFramePr>
          <p:nvPr/>
        </p:nvGraphicFramePr>
        <p:xfrm>
          <a:off x="2916237" y="1484312"/>
          <a:ext cx="720724" cy="793750"/>
        </p:xfrm>
        <a:graphic>
          <a:graphicData uri="http://schemas.openxmlformats.org/drawingml/2006/table">
            <a:tbl>
              <a:tblPr/>
              <a:tblGrid>
                <a:gridCol w="360362"/>
                <a:gridCol w="360362"/>
              </a:tblGrid>
              <a:tr h="396875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674" name="TextBox 1048673"/>
          <p:cNvSpPr txBox="1"/>
          <p:nvPr/>
        </p:nvSpPr>
        <p:spPr>
          <a:xfrm>
            <a:off x="323850" y="3427412"/>
            <a:ext cx="1944687" cy="5122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 3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C</a:t>
            </a:r>
            <a:r>
              <a:rPr lang="en-US" altLang="zh-TW" baseline="-25000">
                <a:solidFill>
                  <a:schemeClr val="hlink"/>
                </a:solidFill>
              </a:rPr>
              <a:t>3</a:t>
            </a:r>
          </a:p>
        </p:txBody>
      </p:sp>
      <p:graphicFrame>
        <p:nvGraphicFramePr>
          <p:cNvPr id="4194308" name="Table 4194307"/>
          <p:cNvGraphicFramePr>
            <a:graphicFrameLocks/>
          </p:cNvGraphicFramePr>
          <p:nvPr/>
        </p:nvGraphicFramePr>
        <p:xfrm>
          <a:off x="2771775" y="3284537"/>
          <a:ext cx="936625" cy="1189988"/>
        </p:xfrm>
        <a:graphic>
          <a:graphicData uri="http://schemas.openxmlformats.org/drawingml/2006/table">
            <a:tbl>
              <a:tblPr/>
              <a:tblGrid>
                <a:gridCol w="311150"/>
                <a:gridCol w="314325"/>
                <a:gridCol w="311150"/>
              </a:tblGrid>
              <a:tr h="396874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4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692" name="TextBox 1048691"/>
          <p:cNvSpPr txBox="1"/>
          <p:nvPr/>
        </p:nvSpPr>
        <p:spPr>
          <a:xfrm>
            <a:off x="3924299" y="3079602"/>
            <a:ext cx="4535487" cy="320765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Realizations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Rotation group:  C</a:t>
            </a:r>
            <a:r>
              <a:rPr lang="en-US" altLang="zh-TW" baseline="-25000"/>
              <a:t>3</a:t>
            </a:r>
            <a:r>
              <a:rPr lang="en-US" altLang="zh-TW"/>
              <a:t> = { E, C</a:t>
            </a:r>
            <a:r>
              <a:rPr lang="en-US" altLang="zh-TW" baseline="-25000"/>
              <a:t>3</a:t>
            </a:r>
            <a:r>
              <a:rPr lang="en-US" altLang="zh-TW"/>
              <a:t> , C</a:t>
            </a:r>
            <a:r>
              <a:rPr lang="en-US" altLang="zh-TW" baseline="-25000"/>
              <a:t>3</a:t>
            </a:r>
            <a:r>
              <a:rPr lang="en-US" altLang="zh-TW" baseline="30000"/>
              <a:t>–1</a:t>
            </a:r>
            <a:r>
              <a:rPr lang="en-US" altLang="zh-TW"/>
              <a:t> } 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Cyclic group: C</a:t>
            </a:r>
            <a:r>
              <a:rPr lang="en-US" altLang="zh-TW" baseline="-25000"/>
              <a:t>3</a:t>
            </a:r>
            <a:r>
              <a:rPr lang="en-US" altLang="zh-TW"/>
              <a:t> = { e, a, a</a:t>
            </a:r>
            <a:r>
              <a:rPr lang="en-US" altLang="zh-TW" baseline="30000"/>
              <a:t>2 </a:t>
            </a:r>
            <a:r>
              <a:rPr lang="en-US" altLang="zh-TW"/>
              <a:t>;  a</a:t>
            </a:r>
            <a:r>
              <a:rPr lang="en-US" altLang="zh-TW" baseline="30000"/>
              <a:t>3</a:t>
            </a:r>
            <a:r>
              <a:rPr lang="en-US" altLang="zh-TW"/>
              <a:t>=e }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{ 1, e </a:t>
            </a:r>
            <a:r>
              <a:rPr lang="en-US" altLang="zh-TW" baseline="30000"/>
              <a:t>i 2</a:t>
            </a:r>
            <a:r>
              <a:rPr lang="en-US" altLang="zh-TW" baseline="30000">
                <a:ea typeface="Arial" charset="0"/>
              </a:rPr>
              <a:t>π/3</a:t>
            </a:r>
            <a:r>
              <a:rPr lang="en-US" altLang="zh-TW">
                <a:ea typeface="Arial" charset="0"/>
              </a:rPr>
              <a:t>, e </a:t>
            </a:r>
            <a:r>
              <a:rPr lang="en-US" altLang="zh-TW" baseline="30000">
                <a:ea typeface="Arial" charset="0"/>
              </a:rPr>
              <a:t>i 4π/3</a:t>
            </a:r>
            <a:r>
              <a:rPr lang="en-US" altLang="zh-TW">
                <a:ea typeface="Arial" charset="0"/>
              </a:rPr>
              <a:t> }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>
                <a:ea typeface="Arial" charset="0"/>
              </a:rPr>
              <a:t>   Cyclic permutation of 3 objects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ea typeface="Arial" charset="0"/>
              </a:rPr>
              <a:t>	{  (123), (231), (312) }</a:t>
            </a:r>
          </a:p>
        </p:txBody>
      </p:sp>
      <p:sp>
        <p:nvSpPr>
          <p:cNvPr id="1048693" name="TextBox 1048692"/>
          <p:cNvSpPr txBox="1"/>
          <p:nvPr/>
        </p:nvSpPr>
        <p:spPr>
          <a:xfrm>
            <a:off x="4356100" y="1196975"/>
            <a:ext cx="4103687" cy="20794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Realizations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{e,a} = { 1, –1}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Reflection group:  C</a:t>
            </a:r>
            <a:r>
              <a:rPr lang="en-US" altLang="zh-TW" baseline="-25000">
                <a:sym typeface="Symbol" pitchFamily="18" charset="2"/>
              </a:rPr>
              <a:t></a:t>
            </a:r>
            <a:r>
              <a:rPr lang="en-US" altLang="zh-TW"/>
              <a:t> = { E, </a:t>
            </a:r>
            <a:r>
              <a:rPr lang="en-US" altLang="zh-TW">
                <a:ea typeface="Arial" charset="0"/>
              </a:rPr>
              <a:t>σ }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 Rotation group:  C</a:t>
            </a:r>
            <a:r>
              <a:rPr lang="en-US" altLang="zh-TW" baseline="-25000"/>
              <a:t>2</a:t>
            </a:r>
            <a:r>
              <a:rPr lang="en-US" altLang="zh-TW"/>
              <a:t> = { E, C</a:t>
            </a:r>
            <a:r>
              <a:rPr lang="en-US" altLang="zh-TW" baseline="-25000"/>
              <a:t>2</a:t>
            </a:r>
            <a:r>
              <a:rPr lang="en-US" altLang="zh-TW"/>
              <a:t> }</a:t>
            </a:r>
          </a:p>
        </p:txBody>
      </p:sp>
      <p:sp>
        <p:nvSpPr>
          <p:cNvPr id="1048694" name="TextBox 1048693"/>
          <p:cNvSpPr txBox="1"/>
          <p:nvPr/>
        </p:nvSpPr>
        <p:spPr>
          <a:xfrm>
            <a:off x="4356100" y="188912"/>
            <a:ext cx="4103687" cy="9330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Realizations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  <a:buFontTx/>
              <a:buChar char="•"/>
            </a:pPr>
            <a:r>
              <a:rPr lang="en-US" altLang="zh-TW"/>
              <a:t>  {e} = { 1 }</a:t>
            </a:r>
          </a:p>
        </p:txBody>
      </p:sp>
      <p:sp>
        <p:nvSpPr>
          <p:cNvPr id="1048695" name="TextBox 1048694"/>
          <p:cNvSpPr txBox="1"/>
          <p:nvPr/>
        </p:nvSpPr>
        <p:spPr>
          <a:xfrm>
            <a:off x="179387" y="2708275"/>
            <a:ext cx="3384550" cy="8036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C</a:t>
            </a:r>
            <a:r>
              <a:rPr lang="en-US" altLang="zh-TW" baseline="-25000"/>
              <a:t>n </a:t>
            </a:r>
            <a:r>
              <a:rPr lang="en-US" altLang="zh-TW"/>
              <a:t>= Rotation of angle  2</a:t>
            </a:r>
            <a:r>
              <a:rPr lang="en-US" altLang="zh-TW">
                <a:latin typeface="Times New Roman" pitchFamily="18" charset="0"/>
                <a:ea typeface="Times New Roman" pitchFamily="18" charset="0"/>
              </a:rPr>
              <a:t>π</a:t>
            </a:r>
            <a:r>
              <a:rPr lang="en-US" altLang="zh-TW" b="1"/>
              <a:t>/</a:t>
            </a:r>
            <a:r>
              <a:rPr lang="en-US" altLang="zh-TW"/>
              <a:t>n</a:t>
            </a:r>
          </a:p>
        </p:txBody>
      </p:sp>
      <p:sp>
        <p:nvSpPr>
          <p:cNvPr id="1048696" name="TextBox 1048695"/>
          <p:cNvSpPr txBox="1"/>
          <p:nvPr/>
        </p:nvSpPr>
        <p:spPr>
          <a:xfrm>
            <a:off x="251618" y="6245110"/>
            <a:ext cx="5976937" cy="55274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Cyclic group</a:t>
            </a:r>
            <a:r>
              <a:rPr lang="en-US" altLang="zh-TW"/>
              <a:t> :  C</a:t>
            </a:r>
            <a:r>
              <a:rPr lang="en-US" altLang="zh-TW" baseline="-25000"/>
              <a:t>n</a:t>
            </a:r>
            <a:r>
              <a:rPr lang="en-US" altLang="zh-TW"/>
              <a:t> = { e, a, a</a:t>
            </a:r>
            <a:r>
              <a:rPr lang="en-US" altLang="zh-TW" baseline="30000"/>
              <a:t>2</a:t>
            </a:r>
            <a:r>
              <a:rPr lang="en-US" altLang="zh-TW"/>
              <a:t>, a</a:t>
            </a:r>
            <a:r>
              <a:rPr lang="en-US" altLang="zh-TW" baseline="30000"/>
              <a:t>3</a:t>
            </a:r>
            <a:r>
              <a:rPr lang="en-US" altLang="zh-TW"/>
              <a:t>, … a</a:t>
            </a:r>
            <a:r>
              <a:rPr lang="en-US" altLang="zh-TW" baseline="30000"/>
              <a:t>n-1 </a:t>
            </a:r>
            <a:r>
              <a:rPr lang="en-US" altLang="zh-TW"/>
              <a:t>; a</a:t>
            </a:r>
            <a:r>
              <a:rPr lang="en-US" altLang="zh-TW" baseline="30000"/>
              <a:t>n</a:t>
            </a:r>
            <a:r>
              <a:rPr lang="en-US" altLang="zh-TW"/>
              <a:t> = e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8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9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8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8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8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48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4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19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4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048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04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048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48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0486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04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3" grpId="0"/>
      <p:bldP spid="1048674" grpId="0"/>
      <p:bldP spid="1048695" grpId="0"/>
      <p:bldP spid="10486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TextBox 1048696"/>
          <p:cNvSpPr txBox="1"/>
          <p:nvPr/>
        </p:nvSpPr>
        <p:spPr>
          <a:xfrm>
            <a:off x="323850" y="260350"/>
            <a:ext cx="5400675" cy="9727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Definition</a:t>
            </a:r>
            <a:r>
              <a:rPr lang="en-US" altLang="zh-TW"/>
              <a:t> 2:  </a:t>
            </a:r>
            <a:r>
              <a:rPr lang="en-US" altLang="zh-TW">
                <a:solidFill>
                  <a:schemeClr val="hlink"/>
                </a:solidFill>
              </a:rPr>
              <a:t>Abelian</a:t>
            </a:r>
            <a:r>
              <a:rPr lang="en-US" altLang="zh-TW"/>
              <a:t> (commutative) Group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G is Abelian if  a b = b a   </a:t>
            </a:r>
            <a:r>
              <a:rPr lang="en-US" altLang="zh-TW">
                <a:sym typeface="Symbol" pitchFamily="18" charset="2"/>
              </a:rPr>
              <a:t> a,b  G</a:t>
            </a:r>
          </a:p>
        </p:txBody>
      </p:sp>
      <p:sp>
        <p:nvSpPr>
          <p:cNvPr id="1048698" name="TextBox 1048697"/>
          <p:cNvSpPr txBox="1"/>
          <p:nvPr/>
        </p:nvSpPr>
        <p:spPr>
          <a:xfrm>
            <a:off x="6372225" y="260350"/>
            <a:ext cx="2592387" cy="9330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Common notations: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ea typeface="Arial" charset="0"/>
              </a:rPr>
              <a:t>•  →  +	   e → 0</a:t>
            </a:r>
          </a:p>
        </p:txBody>
      </p:sp>
      <p:sp>
        <p:nvSpPr>
          <p:cNvPr id="1048699" name="TextBox 1048698"/>
          <p:cNvSpPr txBox="1"/>
          <p:nvPr/>
        </p:nvSpPr>
        <p:spPr>
          <a:xfrm>
            <a:off x="395287" y="1484312"/>
            <a:ext cx="5472112" cy="9330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Definition</a:t>
            </a:r>
            <a:r>
              <a:rPr lang="en-US" altLang="zh-TW"/>
              <a:t> 3:  </a:t>
            </a:r>
            <a:r>
              <a:rPr lang="en-US" altLang="zh-TW">
                <a:solidFill>
                  <a:schemeClr val="hlink"/>
                </a:solidFill>
              </a:rPr>
              <a:t>Order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Order g of group G = Number of elements in G</a:t>
            </a:r>
          </a:p>
        </p:txBody>
      </p:sp>
      <p:sp>
        <p:nvSpPr>
          <p:cNvPr id="1048700" name="TextBox 1048699"/>
          <p:cNvSpPr txBox="1"/>
          <p:nvPr/>
        </p:nvSpPr>
        <p:spPr>
          <a:xfrm>
            <a:off x="323850" y="2565400"/>
            <a:ext cx="5040312" cy="21199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 4</a:t>
            </a:r>
            <a:r>
              <a:rPr lang="en-US" altLang="zh-TW"/>
              <a:t>:  Dihedral group </a:t>
            </a:r>
            <a:r>
              <a:rPr lang="en-US" altLang="zh-TW">
                <a:solidFill>
                  <a:schemeClr val="hlink"/>
                </a:solidFill>
              </a:rPr>
              <a:t>D</a:t>
            </a:r>
            <a:r>
              <a:rPr lang="en-US" altLang="zh-TW" baseline="-25000">
                <a:solidFill>
                  <a:schemeClr val="hlink"/>
                </a:solidFill>
              </a:rPr>
              <a:t>2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Simplest non-cyclic group is 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	D</a:t>
            </a:r>
            <a:r>
              <a:rPr lang="en-US" altLang="zh-TW" baseline="-25000"/>
              <a:t>2</a:t>
            </a:r>
            <a:r>
              <a:rPr lang="en-US" altLang="zh-TW"/>
              <a:t> = { e, a = a</a:t>
            </a:r>
            <a:r>
              <a:rPr lang="en-US" altLang="zh-TW" baseline="30000"/>
              <a:t>–1</a:t>
            </a:r>
            <a:r>
              <a:rPr lang="en-US" altLang="zh-TW"/>
              <a:t>, b = b</a:t>
            </a:r>
            <a:r>
              <a:rPr lang="en-US" altLang="zh-TW" baseline="30000"/>
              <a:t>–1</a:t>
            </a:r>
            <a:r>
              <a:rPr lang="en-US" altLang="zh-TW"/>
              <a:t>, c = a b }  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( Abelian,  order = 4 )</a:t>
            </a:r>
          </a:p>
        </p:txBody>
      </p:sp>
      <p:graphicFrame>
        <p:nvGraphicFramePr>
          <p:cNvPr id="4194309" name="Table 4194308"/>
          <p:cNvGraphicFramePr>
            <a:graphicFrameLocks/>
          </p:cNvGraphicFramePr>
          <p:nvPr/>
        </p:nvGraphicFramePr>
        <p:xfrm>
          <a:off x="6948487" y="2636837"/>
          <a:ext cx="1728785" cy="1656712"/>
        </p:xfrm>
        <a:graphic>
          <a:graphicData uri="http://schemas.openxmlformats.org/drawingml/2006/table">
            <a:tbl>
              <a:tblPr/>
              <a:tblGrid>
                <a:gridCol w="322262"/>
                <a:gridCol w="398462"/>
                <a:gridCol w="574674"/>
                <a:gridCol w="433387"/>
              </a:tblGrid>
              <a:tr h="431799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c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6874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31799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c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sym typeface="Euclid Extra" pitchFamily="18" charset="2"/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727" name="TextBox 1048726"/>
          <p:cNvSpPr txBox="1"/>
          <p:nvPr/>
        </p:nvSpPr>
        <p:spPr>
          <a:xfrm>
            <a:off x="395287" y="4797425"/>
            <a:ext cx="4392612" cy="21556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Realizations</a:t>
            </a:r>
            <a:r>
              <a:rPr lang="en-US" altLang="zh-TW"/>
              <a:t>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D</a:t>
            </a:r>
            <a:r>
              <a:rPr lang="en-US" altLang="zh-TW" baseline="-25000"/>
              <a:t>2</a:t>
            </a:r>
            <a:r>
              <a:rPr lang="en-US" altLang="zh-TW"/>
              <a:t> = { symmetries of a rectangle }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    =  {  E </a:t>
            </a:r>
            <a:r>
              <a:rPr lang="en-US" altLang="zh-TW">
                <a:ea typeface="Arial" charset="0"/>
              </a:rPr>
              <a:t>, C</a:t>
            </a:r>
            <a:r>
              <a:rPr lang="en-US" altLang="zh-TW" baseline="-25000">
                <a:ea typeface="Arial" charset="0"/>
              </a:rPr>
              <a:t>2</a:t>
            </a:r>
            <a:r>
              <a:rPr lang="en-US" altLang="zh-TW"/>
              <a:t>, σ</a:t>
            </a:r>
            <a:r>
              <a:rPr lang="en-US" altLang="zh-TW" baseline="-25000"/>
              <a:t>x</a:t>
            </a:r>
            <a:r>
              <a:rPr lang="en-US" altLang="zh-TW"/>
              <a:t>, σ</a:t>
            </a:r>
            <a:r>
              <a:rPr lang="en-US" altLang="zh-TW" baseline="-25000"/>
              <a:t>y</a:t>
            </a:r>
            <a:r>
              <a:rPr lang="en-US" altLang="zh-TW"/>
              <a:t> }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    =  {  E,  C</a:t>
            </a:r>
            <a:r>
              <a:rPr lang="en-US" altLang="zh-TW" baseline="-25000"/>
              <a:t>2 </a:t>
            </a:r>
            <a:r>
              <a:rPr lang="en-US" altLang="zh-TW"/>
              <a:t>, C</a:t>
            </a:r>
            <a:r>
              <a:rPr lang="en-US" altLang="zh-TW" baseline="-25000"/>
              <a:t>2</a:t>
            </a:r>
            <a:r>
              <a:rPr lang="en-US" altLang="zh-TW"/>
              <a:t>'</a:t>
            </a:r>
            <a:r>
              <a:rPr lang="en-US" altLang="zh-TW" baseline="-25000"/>
              <a:t> </a:t>
            </a:r>
            <a:r>
              <a:rPr lang="en-US" altLang="zh-TW"/>
              <a:t>, C</a:t>
            </a:r>
            <a:r>
              <a:rPr lang="en-US" altLang="zh-TW" baseline="-25000"/>
              <a:t>2</a:t>
            </a:r>
            <a:r>
              <a:rPr lang="en-US" altLang="zh-TW"/>
              <a:t>"  }</a:t>
            </a:r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51500" y="5157787"/>
            <a:ext cx="2057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>
                                            <p:txEl>
                                              <p:charRg st="45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697">
                                            <p:txEl>
                                              <p:charRg st="45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48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9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48699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9">
                                            <p:txEl>
                                              <p:charRg st="23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8699">
                                            <p:txEl>
                                              <p:charRg st="23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48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48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48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48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19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48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48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048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0487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Title 1048727"/>
          <p:cNvSpPr>
            <a:spLocks noGrp="1"/>
          </p:cNvSpPr>
          <p:nvPr>
            <p:ph type="title"/>
          </p:nvPr>
        </p:nvSpPr>
        <p:spPr>
          <a:xfrm>
            <a:off x="468312" y="0"/>
            <a:ext cx="8229600" cy="41751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800" b="0" i="0" baseline="0">
                <a:solidFill>
                  <a:srgbClr val="CC3300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zh-TW" sz="2400"/>
              <a:t> 2 	Further Examples, Subgroups </a:t>
            </a:r>
          </a:p>
        </p:txBody>
      </p:sp>
      <p:sp>
        <p:nvSpPr>
          <p:cNvPr id="1048729" name="TextBox 1048728"/>
          <p:cNvSpPr txBox="1"/>
          <p:nvPr/>
        </p:nvSpPr>
        <p:spPr>
          <a:xfrm>
            <a:off x="323850" y="549275"/>
            <a:ext cx="6911975" cy="155944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The simplest non-Abelian group is of order 6.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	 { e, a, b = a</a:t>
            </a:r>
            <a:r>
              <a:rPr lang="en-US" altLang="zh-TW" baseline="30000"/>
              <a:t>–1</a:t>
            </a:r>
            <a:r>
              <a:rPr lang="en-US" altLang="zh-TW"/>
              <a:t>, c = c</a:t>
            </a:r>
            <a:r>
              <a:rPr lang="en-US" altLang="zh-TW" baseline="30000"/>
              <a:t>–1</a:t>
            </a:r>
            <a:r>
              <a:rPr lang="en-US" altLang="zh-TW"/>
              <a:t>, d = d</a:t>
            </a:r>
            <a:r>
              <a:rPr lang="en-US" altLang="zh-TW" baseline="30000"/>
              <a:t>–1</a:t>
            </a:r>
            <a:r>
              <a:rPr lang="en-US" altLang="zh-TW"/>
              <a:t>, f = f</a:t>
            </a:r>
            <a:r>
              <a:rPr lang="en-US" altLang="zh-TW" baseline="30000"/>
              <a:t>–1</a:t>
            </a:r>
            <a:r>
              <a:rPr lang="en-US" altLang="zh-TW"/>
              <a:t> }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Aliases:   Dihedral group </a:t>
            </a:r>
            <a:r>
              <a:rPr lang="en-US" altLang="zh-TW">
                <a:solidFill>
                  <a:schemeClr val="hlink"/>
                </a:solidFill>
              </a:rPr>
              <a:t>D</a:t>
            </a:r>
            <a:r>
              <a:rPr lang="en-US" altLang="zh-TW" baseline="-25000">
                <a:solidFill>
                  <a:schemeClr val="hlink"/>
                </a:solidFill>
              </a:rPr>
              <a:t>3</a:t>
            </a:r>
            <a:r>
              <a:rPr lang="en-US" altLang="zh-TW"/>
              <a:t>, </a:t>
            </a:r>
            <a:r>
              <a:rPr lang="en-US" altLang="zh-TW">
                <a:solidFill>
                  <a:schemeClr val="hlink"/>
                </a:solidFill>
              </a:rPr>
              <a:t>C</a:t>
            </a:r>
            <a:r>
              <a:rPr lang="en-US" altLang="zh-TW" baseline="-25000">
                <a:solidFill>
                  <a:schemeClr val="hlink"/>
                </a:solidFill>
              </a:rPr>
              <a:t>3v</a:t>
            </a:r>
            <a:r>
              <a:rPr lang="en-US" altLang="zh-TW"/>
              <a:t>, or  permutation group </a:t>
            </a:r>
            <a:r>
              <a:rPr lang="en-US" altLang="zh-TW">
                <a:solidFill>
                  <a:schemeClr val="hlink"/>
                </a:solidFill>
              </a:rPr>
              <a:t>S</a:t>
            </a:r>
            <a:r>
              <a:rPr lang="en-US" altLang="zh-TW" baseline="-25000">
                <a:solidFill>
                  <a:schemeClr val="hlink"/>
                </a:solidFill>
              </a:rPr>
              <a:t>3</a:t>
            </a:r>
            <a:r>
              <a:rPr lang="en-US" altLang="zh-TW"/>
              <a:t>.</a:t>
            </a:r>
          </a:p>
        </p:txBody>
      </p:sp>
      <p:sp>
        <p:nvSpPr>
          <p:cNvPr id="1048730" name="TextBox 1048729"/>
          <p:cNvSpPr txBox="1"/>
          <p:nvPr/>
        </p:nvSpPr>
        <p:spPr>
          <a:xfrm>
            <a:off x="250825" y="5084762"/>
            <a:ext cx="4537075" cy="1663446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Symmetries of an equilateral triangle: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C</a:t>
            </a:r>
            <a:r>
              <a:rPr lang="en-US" altLang="zh-TW" baseline="-25000"/>
              <a:t>3v</a:t>
            </a:r>
            <a:r>
              <a:rPr lang="en-US" altLang="zh-TW"/>
              <a:t> = { E, C</a:t>
            </a:r>
            <a:r>
              <a:rPr lang="en-US" altLang="zh-TW" baseline="-25000"/>
              <a:t>3</a:t>
            </a:r>
            <a:r>
              <a:rPr lang="en-US" altLang="zh-TW"/>
              <a:t>, C</a:t>
            </a:r>
            <a:r>
              <a:rPr lang="en-US" altLang="zh-TW" baseline="-25000"/>
              <a:t>3</a:t>
            </a:r>
            <a:r>
              <a:rPr lang="en-US" altLang="zh-TW" baseline="30000"/>
              <a:t>2</a:t>
            </a:r>
            <a:r>
              <a:rPr lang="en-US" altLang="zh-TW"/>
              <a:t>, </a:t>
            </a:r>
            <a:r>
              <a:rPr lang="en-US" altLang="zh-TW">
                <a:ea typeface="Arial" charset="0"/>
              </a:rPr>
              <a:t>σ</a:t>
            </a:r>
            <a:r>
              <a:rPr lang="en-US" altLang="zh-TW" baseline="-25000"/>
              <a:t>1</a:t>
            </a:r>
            <a:r>
              <a:rPr lang="en-US" altLang="zh-TW"/>
              <a:t>, σ</a:t>
            </a:r>
            <a:r>
              <a:rPr lang="en-US" altLang="zh-TW" baseline="-25000"/>
              <a:t>2</a:t>
            </a:r>
            <a:r>
              <a:rPr lang="en-US" altLang="zh-TW"/>
              <a:t>, σ</a:t>
            </a:r>
            <a:r>
              <a:rPr lang="en-US" altLang="zh-TW" baseline="-25000"/>
              <a:t>3</a:t>
            </a:r>
            <a:r>
              <a:rPr lang="en-US" altLang="zh-TW"/>
              <a:t> }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D</a:t>
            </a:r>
            <a:r>
              <a:rPr lang="en-US" altLang="zh-TW" baseline="-25000"/>
              <a:t>3  </a:t>
            </a:r>
            <a:r>
              <a:rPr lang="en-US" altLang="zh-TW"/>
              <a:t>= { E, C</a:t>
            </a:r>
            <a:r>
              <a:rPr lang="en-US" altLang="zh-TW" baseline="-25000"/>
              <a:t>3</a:t>
            </a:r>
            <a:r>
              <a:rPr lang="en-US" altLang="zh-TW"/>
              <a:t>, C</a:t>
            </a:r>
            <a:r>
              <a:rPr lang="en-US" altLang="zh-TW" baseline="-25000"/>
              <a:t>3</a:t>
            </a:r>
            <a:r>
              <a:rPr lang="en-US" altLang="zh-TW" baseline="30000"/>
              <a:t>2</a:t>
            </a:r>
            <a:r>
              <a:rPr lang="en-US" altLang="zh-TW"/>
              <a:t>, C</a:t>
            </a:r>
            <a:r>
              <a:rPr lang="en-US" altLang="zh-TW" baseline="-25000"/>
              <a:t>2</a:t>
            </a:r>
            <a:r>
              <a:rPr lang="en-US" altLang="zh-TW"/>
              <a:t>', C</a:t>
            </a:r>
            <a:r>
              <a:rPr lang="en-US" altLang="zh-TW" baseline="-25000"/>
              <a:t>2</a:t>
            </a:r>
            <a:r>
              <a:rPr lang="en-US" altLang="zh-TW"/>
              <a:t>'', C</a:t>
            </a:r>
            <a:r>
              <a:rPr lang="en-US" altLang="zh-TW" baseline="-25000"/>
              <a:t>2</a:t>
            </a:r>
            <a:r>
              <a:rPr lang="en-US" altLang="zh-TW"/>
              <a:t>''' }</a:t>
            </a:r>
          </a:p>
        </p:txBody>
      </p:sp>
      <p:graphicFrame>
        <p:nvGraphicFramePr>
          <p:cNvPr id="4194310" name="Table 4194309"/>
          <p:cNvGraphicFramePr>
            <a:graphicFrameLocks/>
          </p:cNvGraphicFramePr>
          <p:nvPr/>
        </p:nvGraphicFramePr>
        <p:xfrm>
          <a:off x="395287" y="2349500"/>
          <a:ext cx="3024183" cy="2379980"/>
        </p:xfrm>
        <a:graphic>
          <a:graphicData uri="http://schemas.openxmlformats.org/drawingml/2006/table">
            <a:tbl>
              <a:tblPr/>
              <a:tblGrid>
                <a:gridCol w="503237"/>
                <a:gridCol w="504824"/>
                <a:gridCol w="504824"/>
                <a:gridCol w="503237"/>
                <a:gridCol w="504824"/>
                <a:gridCol w="503237"/>
              </a:tblGrid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f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1" name="Table 4194310"/>
          <p:cNvGraphicFramePr>
            <a:graphicFrameLocks/>
          </p:cNvGraphicFramePr>
          <p:nvPr/>
        </p:nvGraphicFramePr>
        <p:xfrm>
          <a:off x="4500562" y="2133600"/>
          <a:ext cx="4105272" cy="2379980"/>
        </p:xfrm>
        <a:graphic>
          <a:graphicData uri="http://schemas.openxmlformats.org/drawingml/2006/table">
            <a:tbl>
              <a:tblPr/>
              <a:tblGrid>
                <a:gridCol w="684212"/>
                <a:gridCol w="684212"/>
                <a:gridCol w="684212"/>
                <a:gridCol w="684212"/>
                <a:gridCol w="684212"/>
                <a:gridCol w="684212"/>
              </a:tblGrid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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5287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1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2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3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1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  <a:ea typeface="Arial" charset="0"/>
                          <a:sym typeface="Symbol" pitchFamily="18" charset="2"/>
                        </a:rPr>
                        <a:t>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  <a:ea typeface="Arial" charset="0"/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C</a:t>
                      </a:r>
                      <a:r>
                        <a:rPr lang="en-US" altLang="zh-TW" sz="2000" b="0" baseline="-25000">
                          <a:solidFill>
                            <a:schemeClr val="accent2"/>
                          </a:solidFill>
                        </a:rPr>
                        <a:t>3</a:t>
                      </a:r>
                      <a:r>
                        <a:rPr lang="en-US" altLang="zh-TW" sz="2000" b="0" baseline="3000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97153" name="Picture 2097152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72225" y="4826000"/>
            <a:ext cx="2414587" cy="203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7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87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9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9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19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1" name="TextBox 1048830"/>
          <p:cNvSpPr txBox="1"/>
          <p:nvPr/>
        </p:nvSpPr>
        <p:spPr>
          <a:xfrm>
            <a:off x="5724525" y="979487"/>
            <a:ext cx="3168650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(…) = cyclic permutations</a:t>
            </a:r>
          </a:p>
        </p:txBody>
      </p:sp>
      <p:graphicFrame>
        <p:nvGraphicFramePr>
          <p:cNvPr id="4194312" name="Table 4194311"/>
          <p:cNvGraphicFramePr>
            <a:graphicFrameLocks/>
          </p:cNvGraphicFramePr>
          <p:nvPr/>
        </p:nvGraphicFramePr>
        <p:xfrm>
          <a:off x="323850" y="1627187"/>
          <a:ext cx="4632324" cy="2679700"/>
        </p:xfrm>
        <a:graphic>
          <a:graphicData uri="http://schemas.openxmlformats.org/drawingml/2006/table">
            <a:tbl>
              <a:tblPr/>
              <a:tblGrid>
                <a:gridCol w="771525"/>
                <a:gridCol w="773112"/>
                <a:gridCol w="771525"/>
                <a:gridCol w="771525"/>
                <a:gridCol w="773112"/>
                <a:gridCol w="771525"/>
              </a:tblGrid>
              <a:tr h="4476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(132)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20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3" name="Table 4194312"/>
          <p:cNvGraphicFramePr>
            <a:graphicFrameLocks/>
          </p:cNvGraphicFramePr>
          <p:nvPr/>
        </p:nvGraphicFramePr>
        <p:xfrm>
          <a:off x="5254625" y="1987550"/>
          <a:ext cx="3889374" cy="1828800"/>
        </p:xfrm>
        <a:graphic>
          <a:graphicData uri="http://schemas.openxmlformats.org/drawingml/2006/table">
            <a:tbl>
              <a:tblPr/>
              <a:tblGrid>
                <a:gridCol w="649287"/>
                <a:gridCol w="647700"/>
                <a:gridCol w="647700"/>
                <a:gridCol w="647700"/>
                <a:gridCol w="649287"/>
                <a:gridCol w="647700"/>
              </a:tblGrid>
              <a:tr h="304800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(31)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(321)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(321)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(31)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(321)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(31)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(31)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(321)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(31)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(321)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(321)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(31)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e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ctr" latinLnBrk="1" hangingPunct="1">
                        <a:spcBef>
                          <a:spcPct val="20000"/>
                        </a:spcBef>
                      </a:pPr>
                      <a:r>
                        <a:rPr lang="en-US" altLang="zh-TW" sz="1400" b="0">
                          <a:solidFill>
                            <a:schemeClr val="accent2"/>
                          </a:solidFill>
                        </a:rPr>
                        <a:t>(123)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932" name="TextBox 1048931"/>
          <p:cNvSpPr txBox="1"/>
          <p:nvPr/>
        </p:nvSpPr>
        <p:spPr>
          <a:xfrm>
            <a:off x="395287" y="908050"/>
            <a:ext cx="4751387" cy="8187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 S</a:t>
            </a:r>
            <a:r>
              <a:rPr lang="en-US" altLang="zh-TW" baseline="-25000"/>
              <a:t>3</a:t>
            </a:r>
            <a:r>
              <a:rPr lang="en-US" altLang="zh-TW"/>
              <a:t> = { e, (123), (132), (23), (13), (12) }</a:t>
            </a:r>
          </a:p>
        </p:txBody>
      </p:sp>
      <p:sp>
        <p:nvSpPr>
          <p:cNvPr id="1048933" name="TextBox 1048932"/>
          <p:cNvSpPr txBox="1"/>
          <p:nvPr/>
        </p:nvSpPr>
        <p:spPr>
          <a:xfrm>
            <a:off x="6659562" y="3932237"/>
            <a:ext cx="1439862" cy="3431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 sz="1400"/>
              <a:t>Tung's notation</a:t>
            </a:r>
          </a:p>
        </p:txBody>
      </p:sp>
      <p:pic>
        <p:nvPicPr>
          <p:cNvPr id="2097154" name="Picture 209715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148262" y="4581525"/>
            <a:ext cx="2414587" cy="203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9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4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9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31" grpId="0"/>
      <p:bldP spid="10489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4" name="TextBox 1048933"/>
          <p:cNvSpPr txBox="1"/>
          <p:nvPr/>
        </p:nvSpPr>
        <p:spPr>
          <a:xfrm>
            <a:off x="179387" y="0"/>
            <a:ext cx="4392612" cy="170392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Definition</a:t>
            </a:r>
            <a:r>
              <a:rPr lang="en-US" altLang="zh-TW"/>
              <a:t>  4:  </a:t>
            </a:r>
            <a:r>
              <a:rPr lang="en-US" altLang="zh-TW">
                <a:solidFill>
                  <a:schemeClr val="hlink"/>
                </a:solidFill>
              </a:rPr>
              <a:t>Subgroup</a:t>
            </a:r>
          </a:p>
          <a:p>
            <a:pPr lvl="0" eaLnBrk="1" latin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zh-TW"/>
              <a:t>{ H </a:t>
            </a:r>
            <a:r>
              <a:rPr lang="en-US" altLang="zh-TW">
                <a:sym typeface="Symbol" pitchFamily="18" charset="2"/>
              </a:rPr>
              <a:t> G, </a:t>
            </a:r>
            <a:r>
              <a:rPr lang="en-US" altLang="zh-TW">
                <a:ea typeface="Arial" charset="0"/>
                <a:sym typeface="Symbol" pitchFamily="18" charset="2"/>
              </a:rPr>
              <a:t>• } </a:t>
            </a:r>
            <a:r>
              <a:rPr lang="en-US" altLang="zh-TW">
                <a:sym typeface="Symbol" pitchFamily="18" charset="2"/>
              </a:rPr>
              <a:t>is a subgroup of  </a:t>
            </a:r>
            <a:r>
              <a:rPr lang="en-US" altLang="zh-TW"/>
              <a:t>{ G </a:t>
            </a:r>
            <a:r>
              <a:rPr lang="en-US" altLang="zh-TW">
                <a:sym typeface="Symbol" pitchFamily="18" charset="2"/>
              </a:rPr>
              <a:t>, • } .</a:t>
            </a:r>
          </a:p>
        </p:txBody>
      </p:sp>
      <p:sp>
        <p:nvSpPr>
          <p:cNvPr id="1048935" name="TextBox 1048934"/>
          <p:cNvSpPr txBox="1"/>
          <p:nvPr/>
        </p:nvSpPr>
        <p:spPr>
          <a:xfrm>
            <a:off x="179387" y="1268412"/>
            <a:ext cx="5040312" cy="1174559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 1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D</a:t>
            </a:r>
            <a:r>
              <a:rPr lang="en-US" altLang="zh-TW" baseline="-25000">
                <a:solidFill>
                  <a:schemeClr val="hlink"/>
                </a:solidFill>
              </a:rPr>
              <a:t>2 </a:t>
            </a:r>
            <a:r>
              <a:rPr lang="en-US" altLang="zh-TW"/>
              <a:t>= { e, a, b, c } </a:t>
            </a:r>
          </a:p>
          <a:p>
            <a:pPr lvl="0" eaLnBrk="1" latinLnBrk="1" hangingPunct="1">
              <a:lnSpc>
                <a:spcPct val="125000"/>
              </a:lnSpc>
            </a:pPr>
            <a:r>
              <a:rPr lang="en-US" altLang="zh-TW"/>
              <a:t>3 subgroups:	{ e, a },	  { e, b }	,   { e, c }</a:t>
            </a:r>
          </a:p>
        </p:txBody>
      </p:sp>
      <p:sp>
        <p:nvSpPr>
          <p:cNvPr id="1048936" name="TextBox 1048935"/>
          <p:cNvSpPr txBox="1"/>
          <p:nvPr/>
        </p:nvSpPr>
        <p:spPr>
          <a:xfrm>
            <a:off x="250825" y="2420937"/>
            <a:ext cx="6985000" cy="1654936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Example 2</a:t>
            </a:r>
            <a:r>
              <a:rPr lang="en-US" altLang="zh-TW"/>
              <a:t>:   </a:t>
            </a:r>
            <a:r>
              <a:rPr lang="en-US" altLang="zh-TW">
                <a:solidFill>
                  <a:schemeClr val="hlink"/>
                </a:solidFill>
              </a:rPr>
              <a:t>D</a:t>
            </a:r>
            <a:r>
              <a:rPr lang="en-US" altLang="zh-TW" baseline="-25000">
                <a:solidFill>
                  <a:schemeClr val="hlink"/>
                </a:solidFill>
              </a:rPr>
              <a:t>3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</a:t>
            </a:r>
            <a:r>
              <a:rPr lang="en-US" altLang="zh-TW"/>
              <a:t> </a:t>
            </a:r>
            <a:r>
              <a:rPr lang="en-US" altLang="zh-TW">
                <a:solidFill>
                  <a:schemeClr val="hlink"/>
                </a:solidFill>
              </a:rPr>
              <a:t>S</a:t>
            </a:r>
            <a:r>
              <a:rPr lang="en-US" altLang="zh-TW" baseline="-25000">
                <a:solidFill>
                  <a:schemeClr val="hlink"/>
                </a:solidFill>
              </a:rPr>
              <a:t>3 </a:t>
            </a:r>
            <a:r>
              <a:rPr lang="en-US" altLang="zh-TW">
                <a:sym typeface="Symbol" pitchFamily="18" charset="2"/>
              </a:rPr>
              <a:t> </a:t>
            </a:r>
            <a:r>
              <a:rPr lang="en-US" altLang="zh-TW"/>
              <a:t>{ e, a, b = a</a:t>
            </a:r>
            <a:r>
              <a:rPr lang="en-US" altLang="zh-TW" baseline="30000"/>
              <a:t>–1</a:t>
            </a:r>
            <a:r>
              <a:rPr lang="en-US" altLang="zh-TW"/>
              <a:t>, c = c</a:t>
            </a:r>
            <a:r>
              <a:rPr lang="en-US" altLang="zh-TW" baseline="30000"/>
              <a:t>–1</a:t>
            </a:r>
            <a:r>
              <a:rPr lang="en-US" altLang="zh-TW"/>
              <a:t>, d = d</a:t>
            </a:r>
            <a:r>
              <a:rPr lang="en-US" altLang="zh-TW" baseline="30000"/>
              <a:t>–1</a:t>
            </a:r>
            <a:r>
              <a:rPr lang="en-US" altLang="zh-TW"/>
              <a:t>, f = f</a:t>
            </a:r>
            <a:r>
              <a:rPr lang="en-US" altLang="zh-TW" baseline="30000"/>
              <a:t>–1</a:t>
            </a:r>
            <a:r>
              <a:rPr lang="en-US" altLang="zh-TW"/>
              <a:t> }</a:t>
            </a:r>
          </a:p>
          <a:p>
            <a:pPr lvl="0" eaLnBrk="1" latinLnBrk="1" hangingPunct="1">
              <a:lnSpc>
                <a:spcPct val="125000"/>
              </a:lnSpc>
            </a:pPr>
            <a:r>
              <a:rPr lang="en-US" altLang="zh-TW"/>
              <a:t>4 subgroups:	{ e, a, b } ,  { e, c },   { e, d },   { e, f }</a:t>
            </a:r>
          </a:p>
        </p:txBody>
      </p:sp>
      <p:sp>
        <p:nvSpPr>
          <p:cNvPr id="1048937" name="TextBox 1048936"/>
          <p:cNvSpPr txBox="1"/>
          <p:nvPr/>
        </p:nvSpPr>
        <p:spPr>
          <a:xfrm>
            <a:off x="250825" y="3500437"/>
            <a:ext cx="3889375" cy="1303744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Infinite Group </a:t>
            </a:r>
            <a:r>
              <a:rPr lang="en-US" altLang="zh-TW">
                <a:sym typeface="Symbol" pitchFamily="18" charset="2"/>
              </a:rPr>
              <a:t>:</a:t>
            </a:r>
            <a:r>
              <a:rPr lang="en-US" altLang="zh-TW"/>
              <a:t> Group order = </a:t>
            </a:r>
            <a:r>
              <a:rPr lang="en-US" altLang="zh-TW">
                <a:sym typeface="Symbol" pitchFamily="18" charset="2"/>
              </a:rPr>
              <a:t>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E.g.  	T</a:t>
            </a:r>
            <a:r>
              <a:rPr lang="en-US" altLang="zh-TW" baseline="30000">
                <a:sym typeface="Symbol" pitchFamily="18" charset="2"/>
              </a:rPr>
              <a:t>d</a:t>
            </a:r>
            <a:r>
              <a:rPr lang="en-US" altLang="zh-TW">
                <a:sym typeface="Symbol" pitchFamily="18" charset="2"/>
              </a:rPr>
              <a:t> = { T(n) | n</a:t>
            </a:r>
            <a:r>
              <a:rPr lang="en-US" altLang="zh-TW">
                <a:latin typeface="Euclid Math Two" pitchFamily="18" charset="2"/>
                <a:sym typeface="Symbol" pitchFamily="18" charset="2"/>
              </a:rPr>
              <a:t>Z</a:t>
            </a:r>
            <a:r>
              <a:rPr lang="en-US" altLang="zh-TW">
                <a:sym typeface="Symbol" pitchFamily="18" charset="2"/>
              </a:rPr>
              <a:t> }</a:t>
            </a:r>
          </a:p>
        </p:txBody>
      </p:sp>
      <p:sp>
        <p:nvSpPr>
          <p:cNvPr id="1048938" name="TextBox 1048937"/>
          <p:cNvSpPr txBox="1"/>
          <p:nvPr/>
        </p:nvSpPr>
        <p:spPr>
          <a:xfrm>
            <a:off x="179387" y="4792882"/>
            <a:ext cx="8424862" cy="192704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Continuous Group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:</a:t>
            </a:r>
            <a:r>
              <a:rPr lang="en-US" altLang="zh-TW"/>
              <a:t> Elements specified by continuous parameters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E.g.	Continuous translations T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	Continuous rotations  R(2), R(3)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	Continuous translations &amp; rotations E(2), E(3) </a:t>
            </a:r>
          </a:p>
        </p:txBody>
      </p:sp>
      <p:sp>
        <p:nvSpPr>
          <p:cNvPr id="1048939" name="TextBox 1048938"/>
          <p:cNvSpPr txBox="1"/>
          <p:nvPr/>
        </p:nvSpPr>
        <p:spPr>
          <a:xfrm>
            <a:off x="4284662" y="3933825"/>
            <a:ext cx="2160587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ym typeface="Symbol" pitchFamily="18" charset="2"/>
              </a:rPr>
              <a:t>Some subgroups:</a:t>
            </a:r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777037" y="3933825"/>
            <a:ext cx="2366962" cy="461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4">
                                            <p:txEl>
                                              <p:charRg st="27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934">
                                            <p:txEl>
                                              <p:charRg st="27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8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8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8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48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48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9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048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48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48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048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9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4" name="Title 104894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927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800" b="0" i="0" baseline="0">
                <a:solidFill>
                  <a:srgbClr val="CC3300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zh-TW" sz="2400"/>
              <a:t>3.  The Rearrangement Lemma &amp; the Symmetric Group</a:t>
            </a:r>
          </a:p>
        </p:txBody>
      </p:sp>
      <p:sp>
        <p:nvSpPr>
          <p:cNvPr id="1048945" name="TextBox 1048944"/>
          <p:cNvSpPr txBox="1"/>
          <p:nvPr/>
        </p:nvSpPr>
        <p:spPr>
          <a:xfrm>
            <a:off x="179387" y="765175"/>
            <a:ext cx="8642350" cy="9727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Lemma</a:t>
            </a:r>
            <a:r>
              <a:rPr lang="en-US" altLang="zh-TW"/>
              <a:t>:  </a:t>
            </a:r>
            <a:r>
              <a:rPr lang="en-US" altLang="zh-TW">
                <a:solidFill>
                  <a:schemeClr val="hlink"/>
                </a:solidFill>
              </a:rPr>
              <a:t>Rearrangement</a:t>
            </a:r>
          </a:p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	p b = p c  →  b = c		where  p, b, c </a:t>
            </a:r>
            <a:r>
              <a:rPr lang="en-US" altLang="zh-TW">
                <a:sym typeface="Symbol" pitchFamily="18" charset="2"/>
              </a:rPr>
              <a:t> G </a:t>
            </a:r>
          </a:p>
        </p:txBody>
      </p:sp>
      <p:sp>
        <p:nvSpPr>
          <p:cNvPr id="1048946" name="TextBox 1048945"/>
          <p:cNvSpPr txBox="1"/>
          <p:nvPr/>
        </p:nvSpPr>
        <p:spPr>
          <a:xfrm>
            <a:off x="250825" y="1916112"/>
            <a:ext cx="2808287" cy="48924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Proof</a:t>
            </a:r>
            <a:r>
              <a:rPr lang="en-US" altLang="zh-TW"/>
              <a:t>:  p</a:t>
            </a:r>
            <a:r>
              <a:rPr lang="en-US" altLang="zh-TW" baseline="30000"/>
              <a:t>–1</a:t>
            </a:r>
            <a:r>
              <a:rPr lang="en-US" altLang="zh-TW"/>
              <a:t> both sides</a:t>
            </a:r>
          </a:p>
        </p:txBody>
      </p:sp>
      <p:sp>
        <p:nvSpPr>
          <p:cNvPr id="1048947" name="TextBox 1048946"/>
          <p:cNvSpPr txBox="1"/>
          <p:nvPr/>
        </p:nvSpPr>
        <p:spPr>
          <a:xfrm>
            <a:off x="323850" y="2492375"/>
            <a:ext cx="5400675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rgbClr val="CC3300"/>
                </a:solidFill>
              </a:rPr>
              <a:t>Corollary</a:t>
            </a:r>
            <a:r>
              <a:rPr lang="en-US" altLang="zh-TW"/>
              <a:t>:  p G = G rearranged;  likewise G p</a:t>
            </a:r>
          </a:p>
        </p:txBody>
      </p:sp>
      <p:sp>
        <p:nvSpPr>
          <p:cNvPr id="1048948" name="TextBox 1048947"/>
          <p:cNvSpPr txBox="1"/>
          <p:nvPr/>
        </p:nvSpPr>
        <p:spPr>
          <a:xfrm>
            <a:off x="323850" y="3141662"/>
            <a:ext cx="1727200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Permutation</a:t>
            </a:r>
            <a:r>
              <a:rPr lang="en-US" altLang="zh-TW"/>
              <a:t>:</a:t>
            </a:r>
          </a:p>
        </p:txBody>
      </p:sp>
      <p:pic>
        <p:nvPicPr>
          <p:cNvPr id="2097158" name="Picture 2097157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24075" y="2997200"/>
            <a:ext cx="2879725" cy="798512"/>
          </a:xfrm>
          <a:prstGeom prst="rect">
            <a:avLst/>
          </a:prstGeom>
          <a:noFill/>
          <a:ln>
            <a:noFill/>
          </a:ln>
        </p:spPr>
      </p:pic>
      <p:sp>
        <p:nvSpPr>
          <p:cNvPr id="1048949" name="TextBox 1048948"/>
          <p:cNvSpPr txBox="1"/>
          <p:nvPr/>
        </p:nvSpPr>
        <p:spPr>
          <a:xfrm>
            <a:off x="5508625" y="3213100"/>
            <a:ext cx="3635375" cy="53924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p</a:t>
            </a:r>
            <a:r>
              <a:rPr lang="en-US" altLang="zh-TW" baseline="-25000"/>
              <a:t>i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  </a:t>
            </a:r>
            <a:r>
              <a:rPr lang="en-US" altLang="zh-TW"/>
              <a:t>i   ( </a:t>
            </a:r>
            <a:r>
              <a:rPr lang="en-US" altLang="zh-TW">
                <a:solidFill>
                  <a:schemeClr val="hlink"/>
                </a:solidFill>
              </a:rPr>
              <a:t>Active</a:t>
            </a:r>
            <a:r>
              <a:rPr lang="en-US" altLang="zh-TW"/>
              <a:t> point of view )</a:t>
            </a:r>
          </a:p>
        </p:txBody>
      </p:sp>
      <p:sp>
        <p:nvSpPr>
          <p:cNvPr id="1048950" name="TextBox 1048949"/>
          <p:cNvSpPr txBox="1"/>
          <p:nvPr/>
        </p:nvSpPr>
        <p:spPr>
          <a:xfrm>
            <a:off x="395287" y="4005262"/>
            <a:ext cx="4248150" cy="84574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>
                <a:solidFill>
                  <a:schemeClr val="hlink"/>
                </a:solidFill>
              </a:rPr>
              <a:t>Product</a:t>
            </a:r>
            <a:r>
              <a:rPr lang="en-US" altLang="zh-TW"/>
              <a:t>:    p q = ( p</a:t>
            </a:r>
            <a:r>
              <a:rPr lang="en-US" altLang="zh-TW" baseline="-25000"/>
              <a:t>k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  k</a:t>
            </a:r>
            <a:r>
              <a:rPr lang="en-US" altLang="zh-TW"/>
              <a:t>) ( q</a:t>
            </a:r>
            <a:r>
              <a:rPr lang="en-US" altLang="zh-TW" baseline="-25000"/>
              <a:t>i</a:t>
            </a:r>
            <a:r>
              <a:rPr lang="en-US" altLang="zh-TW"/>
              <a:t> </a:t>
            </a:r>
            <a:r>
              <a:rPr lang="en-US" altLang="zh-TW">
                <a:sym typeface="Symbol" pitchFamily="18" charset="2"/>
              </a:rPr>
              <a:t>  </a:t>
            </a:r>
            <a:r>
              <a:rPr lang="en-US" altLang="zh-TW"/>
              <a:t>i )</a:t>
            </a:r>
          </a:p>
        </p:txBody>
      </p:sp>
      <p:pic>
        <p:nvPicPr>
          <p:cNvPr id="2097159" name="Picture 2097158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235825" y="4005262"/>
            <a:ext cx="1439862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0" name="Picture 2097159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95287" y="4581525"/>
            <a:ext cx="5297487" cy="798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1" name="Picture 2097160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84212" y="5445125"/>
            <a:ext cx="5233987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62" name="Picture 2097161"/>
          <p:cNvPicPr>
            <a:picLocks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5867400" y="5516562"/>
            <a:ext cx="2943225" cy="88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951" name="TextBox 1048950"/>
          <p:cNvSpPr txBox="1"/>
          <p:nvPr/>
        </p:nvSpPr>
        <p:spPr>
          <a:xfrm>
            <a:off x="1116012" y="6461125"/>
            <a:ext cx="1871662" cy="436041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000" b="0" i="0" baseline="0">
                <a:solidFill>
                  <a:schemeClr val="accent2"/>
                </a:solidFill>
                <a:latin typeface="Arial" charset="0"/>
                <a:ea typeface="Arial Unicode MS" pitchFamily="34" charset="-120"/>
                <a:sym typeface="Arial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zh-TW"/>
              <a:t>(Rearranged)</a:t>
            </a:r>
          </a:p>
        </p:txBody>
      </p:sp>
      <p:pic>
        <p:nvPicPr>
          <p:cNvPr id="2097163" name="Picture 2097162"/>
          <p:cNvPicPr>
            <a:picLocks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4716462" y="4005262"/>
            <a:ext cx="2474912" cy="49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09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4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4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9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09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9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09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048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09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946" grpId="0"/>
      <p:bldP spid="1048947" grpId="0"/>
      <p:bldP spid="1048948" grpId="0"/>
      <p:bldP spid="1048949" grpId="0"/>
      <p:bldP spid="1048950" grpId="0"/>
      <p:bldP spid="1048951" grpId="0"/>
    </p:bldLst>
  </p:timing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9999"/>
        </a:hlink>
        <a:folHlink>
          <a:srgbClr val="99CC00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969696"/>
        </a:dk2>
        <a:lt2>
          <a:srgbClr val="00000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CC3300"/>
        </a:hlink>
        <a:folHlink>
          <a:srgbClr val="996600"/>
        </a:folHlink>
      </a:clrScheme>
    </a:extraClrScheme>
    <a:extraClrScheme>
      <a:clrScheme name="Default Color Scheme 3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3333CC"/>
        </a:hlink>
        <a:folHlink>
          <a:srgbClr val="AF67FF"/>
        </a:folHlink>
      </a:clrScheme>
    </a:extraClrScheme>
    <a:extraClrScheme>
      <a:clrScheme name="Default Color Scheme 4">
        <a:dk1>
          <a:srgbClr val="000000"/>
        </a:dk1>
        <a:lt1>
          <a:srgbClr val="DEF6F1"/>
        </a:lt1>
        <a:dk2>
          <a:srgbClr val="969696"/>
        </a:dk2>
        <a:lt2>
          <a:srgbClr val="000000"/>
        </a:lt2>
        <a:accent1>
          <a:srgbClr val="FFFFFF"/>
        </a:accent1>
        <a:accent2>
          <a:srgbClr val="8DC6FF"/>
        </a:accent2>
        <a:accent3>
          <a:srgbClr val="DEF6F1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66CC"/>
        </a:hlink>
        <a:folHlink>
          <a:srgbClr val="00A800"/>
        </a:folHlink>
      </a:clrScheme>
    </a:extraClrScheme>
    <a:extraClrScheme>
      <a:clrScheme name="Default Color Scheme 5">
        <a:dk1>
          <a:srgbClr val="000000"/>
        </a:dk1>
        <a:lt1>
          <a:srgbClr val="FFFFD9"/>
        </a:lt1>
        <a:dk2>
          <a:srgbClr val="777777"/>
        </a:dk2>
        <a:lt2>
          <a:srgbClr val="000000"/>
        </a:lt2>
        <a:accent1>
          <a:srgbClr val="FFFFF7"/>
        </a:accent1>
        <a:accent2>
          <a:srgbClr val="33CCCC"/>
        </a:accent2>
        <a:accent3>
          <a:srgbClr val="FFFFD9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FF5050"/>
        </a:hlink>
        <a:folHlink>
          <a:srgbClr val="FF9900"/>
        </a:folHlink>
      </a:clrScheme>
    </a:extraClrScheme>
    <a:extraClrScheme>
      <a:clrScheme name="Default Color Scheme 6">
        <a:dk1>
          <a:srgbClr val="FFFFFF"/>
        </a:dk1>
        <a:lt1>
          <a:srgbClr val="008080"/>
        </a:lt1>
        <a:dk2>
          <a:srgbClr val="005A58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00808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00FFFF"/>
        </a:hlink>
        <a:folHlink>
          <a:srgbClr val="00FF00"/>
        </a:folHlink>
      </a:clrScheme>
    </a:extraClrScheme>
    <a:extraClrScheme>
      <a:clrScheme name="Default Color Scheme 7">
        <a:dk1>
          <a:srgbClr val="FFFFFF"/>
        </a:dk1>
        <a:lt1>
          <a:srgbClr val="800000"/>
        </a:lt1>
        <a:dk2>
          <a:srgbClr val="5C1F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8000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FF99"/>
        </a:hlink>
        <a:folHlink>
          <a:srgbClr val="D3A219"/>
        </a:folHlink>
      </a:clrScheme>
    </a:extraClrScheme>
    <a:extraClrScheme>
      <a:clrScheme name="Default Color Scheme 8">
        <a:dk1>
          <a:srgbClr val="FFFFFF"/>
        </a:dk1>
        <a:lt1>
          <a:srgbClr val="000099"/>
        </a:lt1>
        <a:dk2>
          <a:srgbClr val="0033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0000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66CCFF"/>
        </a:hlink>
        <a:folHlink>
          <a:srgbClr val="FFE701"/>
        </a:folHlink>
      </a:clrScheme>
    </a:extraClrScheme>
    <a:extraClrScheme>
      <a:clrScheme name="Default Color Scheme 9">
        <a:dk1>
          <a:srgbClr val="FFFFFF"/>
        </a:dk1>
        <a:lt1>
          <a:srgbClr val="000000"/>
        </a:lt1>
        <a:dk2>
          <a:srgbClr val="336699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0000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66CCFF"/>
        </a:hlink>
        <a:folHlink>
          <a:srgbClr val="F0E500"/>
        </a:folHlink>
      </a:clrScheme>
    </a:extraClrScheme>
    <a:extraClrScheme>
      <a:clrScheme name="Default Color Scheme 10">
        <a:dk1>
          <a:srgbClr val="FFFFFF"/>
        </a:dk1>
        <a:lt1>
          <a:srgbClr val="686B5D"/>
        </a:lt1>
        <a:dk2>
          <a:srgbClr val="777777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686B5D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CC66"/>
        </a:hlink>
        <a:folHlink>
          <a:srgbClr val="E9DCB9"/>
        </a:folHlink>
      </a:clrScheme>
    </a:extraClrScheme>
    <a:extraClrScheme>
      <a:clrScheme name="Default Color Scheme 11">
        <a:dk1>
          <a:srgbClr val="FFFFFF"/>
        </a:dk1>
        <a:lt1>
          <a:srgbClr val="666699"/>
        </a:lt1>
        <a:dk2>
          <a:srgbClr val="3E3E5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6666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99CCFF"/>
        </a:hlink>
        <a:folHlink>
          <a:srgbClr val="FFFF99"/>
        </a:folHlink>
      </a:clrScheme>
    </a:extraClrScheme>
    <a:extraClrScheme>
      <a:clrScheme name="Default Color Scheme 12">
        <a:dk1>
          <a:srgbClr val="FFFFFF"/>
        </a:dk1>
        <a:lt1>
          <a:srgbClr val="523E26"/>
        </a:lt1>
        <a:dk2>
          <a:srgbClr val="2D2015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523E26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CCB400"/>
        </a:hlink>
        <a:folHlink>
          <a:srgbClr val="8C9EA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9999"/>
        </a:hlink>
        <a:folHlink>
          <a:srgbClr val="99CC00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969696"/>
        </a:dk2>
        <a:lt2>
          <a:srgbClr val="00000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CC3300"/>
        </a:hlink>
        <a:folHlink>
          <a:srgbClr val="996600"/>
        </a:folHlink>
      </a:clrScheme>
    </a:extraClrScheme>
    <a:extraClrScheme>
      <a:clrScheme name="Default Color Scheme 3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3333CC"/>
        </a:hlink>
        <a:folHlink>
          <a:srgbClr val="AF67FF"/>
        </a:folHlink>
      </a:clrScheme>
    </a:extraClrScheme>
    <a:extraClrScheme>
      <a:clrScheme name="Default Color Scheme 4">
        <a:dk1>
          <a:srgbClr val="000000"/>
        </a:dk1>
        <a:lt1>
          <a:srgbClr val="DEF6F1"/>
        </a:lt1>
        <a:dk2>
          <a:srgbClr val="969696"/>
        </a:dk2>
        <a:lt2>
          <a:srgbClr val="000000"/>
        </a:lt2>
        <a:accent1>
          <a:srgbClr val="FFFFFF"/>
        </a:accent1>
        <a:accent2>
          <a:srgbClr val="8DC6FF"/>
        </a:accent2>
        <a:accent3>
          <a:srgbClr val="DEF6F1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66CC"/>
        </a:hlink>
        <a:folHlink>
          <a:srgbClr val="00A800"/>
        </a:folHlink>
      </a:clrScheme>
    </a:extraClrScheme>
    <a:extraClrScheme>
      <a:clrScheme name="Default Color Scheme 5">
        <a:dk1>
          <a:srgbClr val="000000"/>
        </a:dk1>
        <a:lt1>
          <a:srgbClr val="FFFFD9"/>
        </a:lt1>
        <a:dk2>
          <a:srgbClr val="777777"/>
        </a:dk2>
        <a:lt2>
          <a:srgbClr val="000000"/>
        </a:lt2>
        <a:accent1>
          <a:srgbClr val="FFFFF7"/>
        </a:accent1>
        <a:accent2>
          <a:srgbClr val="33CCCC"/>
        </a:accent2>
        <a:accent3>
          <a:srgbClr val="FFFFD9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FF5050"/>
        </a:hlink>
        <a:folHlink>
          <a:srgbClr val="FF9900"/>
        </a:folHlink>
      </a:clrScheme>
    </a:extraClrScheme>
    <a:extraClrScheme>
      <a:clrScheme name="Default Color Scheme 6">
        <a:dk1>
          <a:srgbClr val="FFFFFF"/>
        </a:dk1>
        <a:lt1>
          <a:srgbClr val="008080"/>
        </a:lt1>
        <a:dk2>
          <a:srgbClr val="005A58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00808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00FFFF"/>
        </a:hlink>
        <a:folHlink>
          <a:srgbClr val="00FF00"/>
        </a:folHlink>
      </a:clrScheme>
    </a:extraClrScheme>
    <a:extraClrScheme>
      <a:clrScheme name="Default Color Scheme 7">
        <a:dk1>
          <a:srgbClr val="FFFFFF"/>
        </a:dk1>
        <a:lt1>
          <a:srgbClr val="800000"/>
        </a:lt1>
        <a:dk2>
          <a:srgbClr val="5C1F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8000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FF99"/>
        </a:hlink>
        <a:folHlink>
          <a:srgbClr val="D3A219"/>
        </a:folHlink>
      </a:clrScheme>
    </a:extraClrScheme>
    <a:extraClrScheme>
      <a:clrScheme name="Default Color Scheme 8">
        <a:dk1>
          <a:srgbClr val="FFFFFF"/>
        </a:dk1>
        <a:lt1>
          <a:srgbClr val="000099"/>
        </a:lt1>
        <a:dk2>
          <a:srgbClr val="0033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0000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66CCFF"/>
        </a:hlink>
        <a:folHlink>
          <a:srgbClr val="FFE701"/>
        </a:folHlink>
      </a:clrScheme>
    </a:extraClrScheme>
    <a:extraClrScheme>
      <a:clrScheme name="Default Color Scheme 9">
        <a:dk1>
          <a:srgbClr val="FFFFFF"/>
        </a:dk1>
        <a:lt1>
          <a:srgbClr val="000000"/>
        </a:lt1>
        <a:dk2>
          <a:srgbClr val="336699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0000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66CCFF"/>
        </a:hlink>
        <a:folHlink>
          <a:srgbClr val="F0E500"/>
        </a:folHlink>
      </a:clrScheme>
    </a:extraClrScheme>
    <a:extraClrScheme>
      <a:clrScheme name="Default Color Scheme 10">
        <a:dk1>
          <a:srgbClr val="FFFFFF"/>
        </a:dk1>
        <a:lt1>
          <a:srgbClr val="686B5D"/>
        </a:lt1>
        <a:dk2>
          <a:srgbClr val="777777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686B5D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CC66"/>
        </a:hlink>
        <a:folHlink>
          <a:srgbClr val="E9DCB9"/>
        </a:folHlink>
      </a:clrScheme>
    </a:extraClrScheme>
    <a:extraClrScheme>
      <a:clrScheme name="Default Color Scheme 11">
        <a:dk1>
          <a:srgbClr val="FFFFFF"/>
        </a:dk1>
        <a:lt1>
          <a:srgbClr val="666699"/>
        </a:lt1>
        <a:dk2>
          <a:srgbClr val="3E3E5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6666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99CCFF"/>
        </a:hlink>
        <a:folHlink>
          <a:srgbClr val="FFFF99"/>
        </a:folHlink>
      </a:clrScheme>
    </a:extraClrScheme>
    <a:extraClrScheme>
      <a:clrScheme name="Default Color Scheme 12">
        <a:dk1>
          <a:srgbClr val="FFFFFF"/>
        </a:dk1>
        <a:lt1>
          <a:srgbClr val="523E26"/>
        </a:lt1>
        <a:dk2>
          <a:srgbClr val="2D2015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523E26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CCB400"/>
        </a:hlink>
        <a:folHlink>
          <a:srgbClr val="8C9EA0"/>
        </a:folHlink>
      </a:clrScheme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2694</Words>
  <PresentationFormat>On-screen Show (4:3)</PresentationFormat>
  <Paragraphs>659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主题</vt:lpstr>
      <vt:lpstr>Office 主题</vt:lpstr>
      <vt:lpstr>Slide 1</vt:lpstr>
      <vt:lpstr> Basic Group Theory</vt:lpstr>
      <vt:lpstr> 1  Basic Definitions and Simple Examples</vt:lpstr>
      <vt:lpstr>Slide 4</vt:lpstr>
      <vt:lpstr>Slide 5</vt:lpstr>
      <vt:lpstr> 2  Further Examples, Subgroups </vt:lpstr>
      <vt:lpstr>Slide 7</vt:lpstr>
      <vt:lpstr>Slide 8</vt:lpstr>
      <vt:lpstr>3.  The Rearrangement Lemma &amp; the Symmetric Group</vt:lpstr>
      <vt:lpstr>Slide 10</vt:lpstr>
      <vt:lpstr>Example</vt:lpstr>
      <vt:lpstr>Slide 12</vt:lpstr>
      <vt:lpstr>Slide 13</vt:lpstr>
      <vt:lpstr>Slide 14</vt:lpstr>
      <vt:lpstr> 4. Classes and Invariant Subgroups</vt:lpstr>
      <vt:lpstr>Slide 16</vt:lpstr>
      <vt:lpstr>Slide 17</vt:lpstr>
      <vt:lpstr>Slide 18</vt:lpstr>
      <vt:lpstr>Slide 19</vt:lpstr>
      <vt:lpstr>Slide 20</vt:lpstr>
      <vt:lpstr> 5  Cosets and Factor (Quotient) Groups</vt:lpstr>
      <vt:lpstr>Slide 22</vt:lpstr>
      <vt:lpstr>Slide 23</vt:lpstr>
      <vt:lpstr>Slide 24</vt:lpstr>
      <vt:lpstr> 6  Homomorphisms</vt:lpstr>
      <vt:lpstr>Slide 26</vt:lpstr>
      <vt:lpstr>Slide 27</vt:lpstr>
      <vt:lpstr>Slide 28</vt:lpstr>
      <vt:lpstr> 7  Direct Products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Basic Group Theory</dc:title>
  <dc:creator>CKWong</dc:creator>
  <cp:lastModifiedBy>MathsDept</cp:lastModifiedBy>
  <cp:revision>1</cp:revision>
  <dcterms:created xsi:type="dcterms:W3CDTF">2006-01-07T22:55:57Z</dcterms:created>
  <dcterms:modified xsi:type="dcterms:W3CDTF">2018-07-04T05:35:36Z</dcterms:modified>
</cp:coreProperties>
</file>